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3" r:id="rId2"/>
    <p:sldId id="422" r:id="rId3"/>
    <p:sldId id="421" r:id="rId4"/>
    <p:sldId id="419" r:id="rId5"/>
    <p:sldId id="282" r:id="rId6"/>
    <p:sldId id="420" r:id="rId7"/>
    <p:sldId id="423" r:id="rId8"/>
    <p:sldId id="424" r:id="rId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568" y="-102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0FDF8-2EAE-4DB1-8A5A-EE4BB41A31E3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0043A-7392-4494-A5AD-31DEC9A24D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80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11/16/10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QEP Exploratory Committee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4B6CC-A572-4020-AB28-572407D17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burn.edu/administration/governance/senate/website/agendas/2010-2011/June11/Policy_StudentEvaluati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1657350"/>
            <a:ext cx="8686800" cy="32194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Teaching Effectiveness Committee</a:t>
            </a:r>
            <a:br>
              <a:rPr lang="en-US" b="1" dirty="0" smtClean="0"/>
            </a:br>
            <a:r>
              <a:rPr lang="en-US" b="1" dirty="0" smtClean="0"/>
              <a:t>&amp;</a:t>
            </a:r>
            <a:br>
              <a:rPr lang="en-US" b="1" dirty="0" smtClean="0"/>
            </a:br>
            <a:r>
              <a:rPr lang="en-US" b="1" dirty="0" err="1" smtClean="0"/>
              <a:t>CoursEval</a:t>
            </a:r>
            <a:r>
              <a:rPr lang="en-US" b="1" dirty="0" smtClean="0"/>
              <a:t> Implementation Committee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/>
              <a:t>Status Update to University Senate</a:t>
            </a:r>
            <a:br>
              <a:rPr lang="en-US" sz="3100" b="1" dirty="0" smtClean="0"/>
            </a:br>
            <a:r>
              <a:rPr lang="en-US" sz="3100" b="1" dirty="0" smtClean="0"/>
              <a:t>October 4, 2011</a:t>
            </a:r>
            <a:endParaRPr lang="en-US" b="1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4,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276600" cy="365125"/>
          </a:xfrm>
        </p:spPr>
        <p:txBody>
          <a:bodyPr/>
          <a:lstStyle/>
          <a:p>
            <a:r>
              <a:rPr lang="en-US" dirty="0" smtClean="0"/>
              <a:t>TEC/CIC </a:t>
            </a:r>
            <a:r>
              <a:rPr lang="en-US" dirty="0" smtClean="0"/>
              <a:t>University Senate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685800" y="234551"/>
            <a:ext cx="7772400" cy="984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+mj-lt"/>
                <a:ea typeface="+mj-ea"/>
                <a:cs typeface="+mj-cs"/>
              </a:rPr>
              <a:t>Background Information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October 4, 2011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1600200"/>
            <a:ext cx="78486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Previous (hardcopy) evaluation tool used was from the University of Washington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b="1" dirty="0" smtClean="0"/>
              <a:t>Was intended to be used for a three-year trial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b="1" dirty="0" smtClean="0"/>
              <a:t>Cost $80,500 per year (averaged over three years)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b="1" dirty="0" smtClean="0"/>
              <a:t>2010-11 Teaching Effectiveness Committee was tasked to identify suitable alternatives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/>
              <a:t>CoursEval</a:t>
            </a:r>
            <a:r>
              <a:rPr lang="en-US" sz="2400" b="1" dirty="0" smtClean="0"/>
              <a:t> was chosen for implementation (Fall 2011 start)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b="1" dirty="0" smtClean="0"/>
              <a:t>Cost $25,000 first year, $20,000 per year for next two years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The Policy on the Student Evaluation of Courses was approved by the University Senate on June 7, 2011.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The Teaching Effectiveness Committee presented </a:t>
            </a:r>
            <a:r>
              <a:rPr lang="en-US" sz="2400" b="1" dirty="0"/>
              <a:t>10 broadly applicable </a:t>
            </a:r>
            <a:r>
              <a:rPr lang="en-US" sz="2400" b="1" dirty="0" smtClean="0"/>
              <a:t>items </a:t>
            </a:r>
            <a:r>
              <a:rPr lang="en-US" sz="2400" b="1" dirty="0"/>
              <a:t>for use to the Senate on June 7, 2011</a:t>
            </a: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276600" cy="365125"/>
          </a:xfrm>
        </p:spPr>
        <p:txBody>
          <a:bodyPr/>
          <a:lstStyle/>
          <a:p>
            <a:r>
              <a:rPr lang="en-US" dirty="0" smtClean="0"/>
              <a:t>TEC/CIC </a:t>
            </a:r>
            <a:r>
              <a:rPr lang="en-US" dirty="0" smtClean="0"/>
              <a:t>University Senate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6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653639"/>
              </p:ext>
            </p:extLst>
          </p:nvPr>
        </p:nvGraphicFramePr>
        <p:xfrm>
          <a:off x="228600" y="1219200"/>
          <a:ext cx="4354830" cy="5216144"/>
        </p:xfrm>
        <a:graphic>
          <a:graphicData uri="http://schemas.openxmlformats.org/drawingml/2006/table">
            <a:tbl>
              <a:tblPr/>
              <a:tblGrid>
                <a:gridCol w="1520190"/>
                <a:gridCol w="283464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Ahuja, Vivek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Graduate Student, Aerospace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Engineering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Alabi, Jaena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Librarian II, Library Administration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Bhavnani, Sushil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Professor, Mechanical Engr.  (Chair)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Helms, Kristen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Associate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Clinical Professor , Clinical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Pharmacy Practice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Lawrie, Samantha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Associate Professor, Industrial Design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Livant, Peter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Associate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 Professor,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Chemistry and Bio-Chemistry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Miller, Elizabeth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Lecturer, Accounting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Mulvaney, Donald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Associate Professor, Animal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Sciences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Peek, Paula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Associate Professor, Consumer Affairs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Penaskovic, Richard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Professor, Philosophy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Pope,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William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Assistant Professor, Nursing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Reilly, Amysue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Associate Professor, Rehab/Special Education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Relihan, Constance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Associate Provost, Undergraduate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Studies, Continuing member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Schwartz, Dean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Associate Professor, Anatomy, Physiology, and Pharmacology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Steury,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Todd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Assistan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t Professor,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Forestry and Wildlife Sciences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White, Lindsay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Undergraduate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Student, Accounting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081463"/>
              </p:ext>
            </p:extLst>
          </p:nvPr>
        </p:nvGraphicFramePr>
        <p:xfrm>
          <a:off x="4789170" y="1230086"/>
          <a:ext cx="4126230" cy="4611370"/>
        </p:xfrm>
        <a:graphic>
          <a:graphicData uri="http://schemas.openxmlformats.org/drawingml/2006/table">
            <a:tbl>
              <a:tblPr/>
              <a:tblGrid>
                <a:gridCol w="1440390"/>
                <a:gridCol w="268584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Ahmed, </a:t>
                      </a:r>
                      <a:r>
                        <a:rPr lang="en-US" sz="1200" b="1" dirty="0" err="1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Aleem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Undergraduate Student, Office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of the Provost</a:t>
                      </a:r>
                      <a:endParaRPr lang="en-US" sz="1200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Angarano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Donna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Associate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Dean, College of Vet. Medicine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Bailey,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Bliss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Director, Office of Information Technology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Bhavnani, Sushil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Professor, Mechanical Engineering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Braswell, Cara Mia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Assistant Director, Office of Institutional Research and Assessment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Epperson,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 Jessica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Undergraduate Student,  Biomedical Sciences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Gilbert,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 Tina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Specialist II, Program for Students with Disabilities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Gillespie, Andy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Assistant Provost, Office of International Education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Grisham, Cheryl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CoursEval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Implementation Coordinator,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OIT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Relihan, Constance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Associate Provost, Undergraduate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Studies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Winn, Emmett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Associate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Provost (Committee Chair)</a:t>
                      </a:r>
                      <a:endParaRPr lang="en-US" sz="1200" b="1" dirty="0">
                        <a:solidFill>
                          <a:srgbClr val="365F9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18415" marB="184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457200" y="76200"/>
            <a:ext cx="8229600" cy="80383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Committee Rosters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October 4, 2011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24400" y="746611"/>
            <a:ext cx="3886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 err="1" smtClean="0"/>
              <a:t>CoursEval</a:t>
            </a:r>
            <a:r>
              <a:rPr lang="en-US" sz="1600" b="1" i="1" u="sng" dirty="0" smtClean="0"/>
              <a:t> Implementation Committee</a:t>
            </a:r>
            <a:endParaRPr lang="en-US" sz="1600" b="1" i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762000"/>
            <a:ext cx="434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u="sng" dirty="0" smtClean="0"/>
              <a:t>Teaching Effectiveness Committee (2011-12)</a:t>
            </a:r>
            <a:endParaRPr lang="en-US" sz="1600" b="1" i="1" u="sng" dirty="0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276600" cy="365125"/>
          </a:xfrm>
        </p:spPr>
        <p:txBody>
          <a:bodyPr/>
          <a:lstStyle/>
          <a:p>
            <a:r>
              <a:rPr lang="en-US" dirty="0" smtClean="0"/>
              <a:t>TEC/CIC </a:t>
            </a:r>
            <a:r>
              <a:rPr lang="en-US" dirty="0" smtClean="0"/>
              <a:t>University Senate Presentation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685800" y="234551"/>
            <a:ext cx="7772400" cy="1289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+mj-lt"/>
                <a:ea typeface="+mj-ea"/>
                <a:cs typeface="+mj-cs"/>
              </a:rPr>
              <a:t>Policy on Student Evaluation of Courses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>
                <a:latin typeface="+mj-lt"/>
                <a:ea typeface="+mj-ea"/>
                <a:cs typeface="+mj-cs"/>
              </a:rPr>
              <a:t>(Approved by University Senate on June 7, 2011)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October 4, 2011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391483"/>
            <a:ext cx="7620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This policy mandates the collection of student-generated </a:t>
            </a:r>
            <a:r>
              <a:rPr lang="en-US" b="1" dirty="0" smtClean="0"/>
              <a:t>data:</a:t>
            </a:r>
            <a:endParaRPr lang="en-US" b="1" dirty="0"/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Data </a:t>
            </a:r>
            <a:r>
              <a:rPr lang="en-US" b="1" dirty="0"/>
              <a:t>are not to be used as the only mechanism to evaluate faculty </a:t>
            </a:r>
            <a:r>
              <a:rPr lang="en-US" b="1" dirty="0" smtClean="0"/>
              <a:t>teaching</a:t>
            </a:r>
            <a:endParaRPr lang="en-US" b="1" dirty="0"/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Every course, each </a:t>
            </a:r>
            <a:r>
              <a:rPr lang="en-US" b="1" dirty="0"/>
              <a:t>time it is </a:t>
            </a:r>
            <a:r>
              <a:rPr lang="en-US" b="1" dirty="0" smtClean="0"/>
              <a:t>offered 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Courses </a:t>
            </a:r>
            <a:r>
              <a:rPr lang="en-US" b="1" dirty="0"/>
              <a:t>of an individual nature (e.g. independent study courses, thesis, special projects, music studios, etc.) may be </a:t>
            </a:r>
            <a:r>
              <a:rPr lang="en-US" b="1" dirty="0" smtClean="0"/>
              <a:t>exempted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Survey should </a:t>
            </a:r>
            <a:r>
              <a:rPr lang="en-US" b="1" dirty="0"/>
              <a:t>have </a:t>
            </a:r>
            <a:r>
              <a:rPr lang="en-US" b="1" dirty="0" smtClean="0"/>
              <a:t>8–15 </a:t>
            </a:r>
            <a:r>
              <a:rPr lang="en-US" b="1" dirty="0"/>
              <a:t>questions with at least </a:t>
            </a:r>
            <a:r>
              <a:rPr lang="en-US" b="1" dirty="0" smtClean="0"/>
              <a:t>1 </a:t>
            </a:r>
            <a:r>
              <a:rPr lang="en-US" b="1" dirty="0"/>
              <a:t>free response question </a:t>
            </a:r>
            <a:endParaRPr lang="en-US" b="1" dirty="0" smtClean="0"/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TEC provided </a:t>
            </a:r>
            <a:r>
              <a:rPr lang="en-US" b="1" dirty="0"/>
              <a:t>8–10 broadly applicable survey questions for general </a:t>
            </a:r>
            <a:r>
              <a:rPr lang="en-US" b="1" dirty="0" smtClean="0"/>
              <a:t>use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Colleges </a:t>
            </a:r>
            <a:r>
              <a:rPr lang="en-US" b="1" dirty="0"/>
              <a:t>and Departments, in consultation with representative faculty, may change this survey instrument as </a:t>
            </a:r>
            <a:r>
              <a:rPr lang="en-US" b="1" dirty="0" smtClean="0"/>
              <a:t>needed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/>
              <a:t>Student participation in the survey is mandatory </a:t>
            </a:r>
            <a:r>
              <a:rPr lang="en-US" b="1" dirty="0" smtClean="0"/>
              <a:t>(Senate amendment)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/>
              <a:t>The full policy is available at</a:t>
            </a:r>
            <a:r>
              <a:rPr lang="en-US" b="1" dirty="0"/>
              <a:t>: </a:t>
            </a:r>
            <a:r>
              <a:rPr lang="en-US" b="1" dirty="0">
                <a:hlinkClick r:id="rId2"/>
              </a:rPr>
              <a:t>http://</a:t>
            </a:r>
            <a:r>
              <a:rPr lang="en-US" b="1" dirty="0" smtClean="0">
                <a:hlinkClick r:id="rId2"/>
              </a:rPr>
              <a:t>www.auburn.edu/administration/governance/senate/website/agendas/2010-2011/June11/Policy_StudentEvaluation</a:t>
            </a:r>
            <a:endParaRPr lang="en-US" b="1" dirty="0" smtClean="0"/>
          </a:p>
          <a:p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57150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NOTE: Access </a:t>
            </a:r>
            <a:r>
              <a:rPr lang="en-US" b="1" dirty="0">
                <a:solidFill>
                  <a:srgbClr val="0000FF"/>
                </a:solidFill>
              </a:rPr>
              <a:t>to the data is governed by the Faculty Handbook Chapter 4, Section </a:t>
            </a:r>
            <a:r>
              <a:rPr lang="en-US" b="1" dirty="0" smtClean="0">
                <a:solidFill>
                  <a:srgbClr val="0000FF"/>
                </a:solidFill>
              </a:rPr>
              <a:t>3 (there have been no </a:t>
            </a:r>
            <a:r>
              <a:rPr lang="en-US" b="1" dirty="0">
                <a:solidFill>
                  <a:srgbClr val="0000FF"/>
                </a:solidFill>
              </a:rPr>
              <a:t>changes </a:t>
            </a:r>
            <a:r>
              <a:rPr lang="en-US" b="1" dirty="0" smtClean="0">
                <a:solidFill>
                  <a:srgbClr val="0000FF"/>
                </a:solidFill>
              </a:rPr>
              <a:t>to data access)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276600" cy="365125"/>
          </a:xfrm>
        </p:spPr>
        <p:txBody>
          <a:bodyPr/>
          <a:lstStyle/>
          <a:p>
            <a:r>
              <a:rPr lang="en-US" dirty="0" smtClean="0"/>
              <a:t>TEC/CIC </a:t>
            </a:r>
            <a:r>
              <a:rPr lang="en-US" dirty="0" smtClean="0"/>
              <a:t>University Senate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b="1" dirty="0" smtClean="0"/>
              <a:t>Teaching Evaluation Items</a:t>
            </a:r>
            <a:br>
              <a:rPr lang="en-US" sz="3600" b="1" dirty="0" smtClean="0"/>
            </a:br>
            <a:r>
              <a:rPr lang="en-US" sz="1800" b="1" dirty="0" smtClean="0"/>
              <a:t>(</a:t>
            </a:r>
            <a:r>
              <a:rPr lang="en-US" sz="1800" b="1" dirty="0"/>
              <a:t>Presented to University Senate on June 7, 2011</a:t>
            </a:r>
            <a:r>
              <a:rPr lang="en-US" sz="1800" b="1" dirty="0" smtClean="0"/>
              <a:t>)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18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October 4, 2011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112719"/>
            <a:ext cx="8229600" cy="52118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The Teaching Effectiveness Committee created 10 broadly applicable survey items for use.</a:t>
            </a:r>
          </a:p>
          <a:p>
            <a:pPr marL="0" indent="0">
              <a:buNone/>
            </a:pPr>
            <a:endParaRPr lang="en-US" sz="1500" b="1" dirty="0" smtClean="0"/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The Instructor explained course material clearly. </a:t>
            </a:r>
            <a:endParaRPr lang="en-US" sz="2000" b="1" dirty="0"/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The Instructor encouraged me to think critically.</a:t>
            </a:r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The grading techniques were clear and fair.</a:t>
            </a:r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The Instructor created a conducive atmosphere for learning.</a:t>
            </a:r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The Instructor enhanced my interest in the subject.</a:t>
            </a:r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The Instructor was available and approachable outside of class.</a:t>
            </a:r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The Instructor provided timely feedback on graded material.</a:t>
            </a:r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The Instructor's overall teaching effectiveness was excellent, good, fair or poor.</a:t>
            </a:r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Overall, my learning in the class was excellent, good, fair or poor.</a:t>
            </a:r>
          </a:p>
          <a:p>
            <a:pPr marL="914400" lvl="1" indent="-514350">
              <a:buAutoNum type="arabicPeriod"/>
            </a:pPr>
            <a:r>
              <a:rPr lang="en-US" sz="2000" b="1" dirty="0" smtClean="0">
                <a:effectLst/>
              </a:rPr>
              <a:t>Additional comments (strengths and areas for improvement).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276600" cy="365125"/>
          </a:xfrm>
        </p:spPr>
        <p:txBody>
          <a:bodyPr/>
          <a:lstStyle/>
          <a:p>
            <a:r>
              <a:rPr lang="en-US" dirty="0" smtClean="0"/>
              <a:t>TEC/CIC </a:t>
            </a:r>
            <a:r>
              <a:rPr lang="en-US" dirty="0" smtClean="0"/>
              <a:t>University Senate 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04800"/>
            <a:ext cx="8458200" cy="914400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en-US" sz="3200" b="1" dirty="0" err="1" smtClean="0"/>
              <a:t>CoursEval</a:t>
            </a:r>
            <a:r>
              <a:rPr lang="en-US" sz="3200" b="1" dirty="0" smtClean="0"/>
              <a:t> Fall 2011 Implementation Timeline </a:t>
            </a:r>
            <a:endParaRPr lang="en-US" sz="3600" b="1" dirty="0" smtClean="0"/>
          </a:p>
        </p:txBody>
      </p:sp>
      <p:sp>
        <p:nvSpPr>
          <p:cNvPr id="24597" name="Rectangle 4"/>
          <p:cNvSpPr txBox="1">
            <a:spLocks noGrp="1" noChangeArrowheads="1"/>
          </p:cNvSpPr>
          <p:nvPr/>
        </p:nvSpPr>
        <p:spPr bwMode="auto">
          <a:xfrm>
            <a:off x="3810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1000" dirty="0">
              <a:latin typeface="Arial" charset="0"/>
            </a:endParaRPr>
          </a:p>
        </p:txBody>
      </p:sp>
      <p:sp>
        <p:nvSpPr>
          <p:cNvPr id="24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October 4, 2011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-3050" y="1988902"/>
            <a:ext cx="8689850" cy="3073664"/>
            <a:chOff x="-3050" y="2167402"/>
            <a:chExt cx="8689850" cy="3073664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457200" y="3364366"/>
              <a:ext cx="8229600" cy="2646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3113541" y="3549583"/>
              <a:ext cx="3169963" cy="66149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Communication to faculty instructions to students</a:t>
              </a:r>
              <a:endParaRPr lang="en-US" sz="16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762775" y="2167402"/>
              <a:ext cx="101902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Nov 28</a:t>
              </a:r>
            </a:p>
            <a:p>
              <a:pPr algn="ctr"/>
              <a:r>
                <a:rPr lang="en-US" sz="1400" b="1" dirty="0" smtClean="0"/>
                <a:t>Online</a:t>
              </a:r>
            </a:p>
            <a:p>
              <a:pPr algn="ctr"/>
              <a:r>
                <a:rPr lang="en-US" sz="1400" b="1" dirty="0" smtClean="0"/>
                <a:t>survey opens</a:t>
              </a:r>
              <a:endParaRPr lang="en-US" sz="1400" b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561192" y="2167402"/>
              <a:ext cx="87306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Dec 4</a:t>
              </a:r>
            </a:p>
            <a:p>
              <a:pPr algn="ctr"/>
              <a:r>
                <a:rPr lang="en-US" sz="1400" b="1" dirty="0" smtClean="0"/>
                <a:t>Online</a:t>
              </a:r>
            </a:p>
            <a:p>
              <a:pPr algn="ctr"/>
              <a:r>
                <a:rPr lang="en-US" sz="1400" b="1" dirty="0" smtClean="0"/>
                <a:t>survey closes</a:t>
              </a:r>
              <a:endParaRPr lang="en-US" sz="1400" b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223428" y="3815948"/>
              <a:ext cx="849528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Dec 12</a:t>
              </a:r>
            </a:p>
            <a:p>
              <a:pPr algn="ctr"/>
              <a:r>
                <a:rPr lang="en-US" sz="1400" b="1" dirty="0" smtClean="0"/>
                <a:t>Reports </a:t>
              </a:r>
            </a:p>
            <a:p>
              <a:pPr algn="ctr"/>
              <a:r>
                <a:rPr lang="en-US" sz="1400" b="1" dirty="0" smtClean="0"/>
                <a:t>available</a:t>
              </a:r>
              <a:endParaRPr lang="en-US" sz="14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-3050" y="3948404"/>
              <a:ext cx="1148992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Sept 7</a:t>
              </a:r>
            </a:p>
            <a:p>
              <a:pPr algn="ctr"/>
              <a:r>
                <a:rPr lang="en-US" sz="1400" b="1" dirty="0" smtClean="0"/>
                <a:t>Presentation to Associate Deans</a:t>
              </a:r>
            </a:p>
            <a:p>
              <a:pPr algn="ctr"/>
              <a:endParaRPr lang="en-US" dirty="0" smtClean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706596" y="2768474"/>
              <a:ext cx="7986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Oct 15</a:t>
              </a:r>
              <a:endParaRPr lang="en-US" dirty="0"/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3113926" y="3212068"/>
              <a:ext cx="0" cy="3977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283504" y="3178736"/>
              <a:ext cx="0" cy="3977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7-Point Star 38"/>
            <p:cNvSpPr/>
            <p:nvPr/>
          </p:nvSpPr>
          <p:spPr>
            <a:xfrm>
              <a:off x="349404" y="3085709"/>
              <a:ext cx="424955" cy="436584"/>
            </a:xfrm>
            <a:prstGeom prst="star7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564996" y="3549583"/>
              <a:ext cx="0" cy="3977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7-Point Star 40"/>
            <p:cNvSpPr/>
            <p:nvPr/>
          </p:nvSpPr>
          <p:spPr>
            <a:xfrm>
              <a:off x="6798473" y="3131429"/>
              <a:ext cx="424955" cy="436584"/>
            </a:xfrm>
            <a:prstGeom prst="star7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7-Point Star 54"/>
          <p:cNvSpPr/>
          <p:nvPr/>
        </p:nvSpPr>
        <p:spPr>
          <a:xfrm>
            <a:off x="2165845" y="2920267"/>
            <a:ext cx="424955" cy="436584"/>
          </a:xfrm>
          <a:prstGeom prst="star7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1646810" y="1669546"/>
            <a:ext cx="14773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Oct 4</a:t>
            </a:r>
          </a:p>
          <a:p>
            <a:pPr algn="ctr"/>
            <a:r>
              <a:rPr lang="en-US" sz="1400" b="1" dirty="0" smtClean="0"/>
              <a:t>University Senate update</a:t>
            </a:r>
          </a:p>
          <a:p>
            <a:pPr algn="ctr"/>
            <a:endParaRPr lang="en-US" dirty="0" smtClean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2382748" y="2507924"/>
            <a:ext cx="0" cy="3977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8D4B6CC-A572-4020-AB28-572407D17C4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5" name="7-Point Star 24"/>
          <p:cNvSpPr/>
          <p:nvPr/>
        </p:nvSpPr>
        <p:spPr>
          <a:xfrm>
            <a:off x="1556245" y="2916216"/>
            <a:ext cx="424955" cy="436584"/>
          </a:xfrm>
          <a:prstGeom prst="star7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1777430" y="3349307"/>
            <a:ext cx="0" cy="3977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217860" y="3768194"/>
            <a:ext cx="112264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Sept 21</a:t>
            </a:r>
          </a:p>
          <a:p>
            <a:pPr algn="ctr"/>
            <a:r>
              <a:rPr lang="en-US" sz="1400" b="1" dirty="0" smtClean="0"/>
              <a:t>Feedback from Colleges</a:t>
            </a:r>
          </a:p>
          <a:p>
            <a:pPr algn="ctr"/>
            <a:endParaRPr lang="en-US" dirty="0" smtClean="0"/>
          </a:p>
        </p:txBody>
      </p:sp>
      <p:sp>
        <p:nvSpPr>
          <p:cNvPr id="45" name="TextBox 44"/>
          <p:cNvSpPr txBox="1"/>
          <p:nvPr/>
        </p:nvSpPr>
        <p:spPr>
          <a:xfrm>
            <a:off x="7611366" y="1185585"/>
            <a:ext cx="153263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Jan 20</a:t>
            </a:r>
          </a:p>
          <a:p>
            <a:pPr algn="ctr"/>
            <a:r>
              <a:rPr lang="en-US" sz="1400" b="1" dirty="0" err="1" smtClean="0"/>
              <a:t>CoursEval</a:t>
            </a:r>
            <a:r>
              <a:rPr lang="en-US" sz="1400" b="1" dirty="0" smtClean="0"/>
              <a:t> Implementation Committee assesses and reports on process</a:t>
            </a:r>
            <a:endParaRPr lang="en-US" sz="1400" b="1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8382000" y="2842008"/>
            <a:ext cx="0" cy="3977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12222" y="1434014"/>
            <a:ext cx="124746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/>
            </a:lvl1pPr>
          </a:lstStyle>
          <a:p>
            <a:r>
              <a:rPr lang="en-US" dirty="0" smtClean="0"/>
              <a:t>Sept 12</a:t>
            </a:r>
            <a:endParaRPr lang="en-US" dirty="0"/>
          </a:p>
          <a:p>
            <a:r>
              <a:rPr lang="en-US" sz="1400" dirty="0" smtClean="0"/>
              <a:t>Provost memo to faculty</a:t>
            </a:r>
            <a:endParaRPr lang="en-US" sz="1400" dirty="0"/>
          </a:p>
          <a:p>
            <a:endParaRPr lang="en-US" dirty="0"/>
          </a:p>
        </p:txBody>
      </p:sp>
      <p:sp>
        <p:nvSpPr>
          <p:cNvPr id="48" name="7-Point Star 47"/>
          <p:cNvSpPr/>
          <p:nvPr/>
        </p:nvSpPr>
        <p:spPr>
          <a:xfrm>
            <a:off x="812075" y="2911421"/>
            <a:ext cx="424955" cy="436584"/>
          </a:xfrm>
          <a:prstGeom prst="star7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1035956" y="2506539"/>
            <a:ext cx="0" cy="3977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650695" y="3239728"/>
            <a:ext cx="0" cy="3977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276600" cy="365125"/>
          </a:xfrm>
        </p:spPr>
        <p:txBody>
          <a:bodyPr/>
          <a:lstStyle/>
          <a:p>
            <a:r>
              <a:rPr lang="en-US" dirty="0" smtClean="0"/>
              <a:t>TEC/CIC </a:t>
            </a:r>
            <a:r>
              <a:rPr lang="en-US" dirty="0" smtClean="0"/>
              <a:t>University Senate Presentation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685800" y="234551"/>
            <a:ext cx="7772400" cy="984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+mj-lt"/>
                <a:ea typeface="+mj-ea"/>
                <a:cs typeface="+mj-cs"/>
              </a:rPr>
              <a:t>Incentive Plan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600200"/>
            <a:ext cx="7315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The </a:t>
            </a:r>
            <a:r>
              <a:rPr lang="en-US" sz="2400" b="1" dirty="0" err="1" smtClean="0"/>
              <a:t>CoursEval</a:t>
            </a:r>
            <a:r>
              <a:rPr lang="en-US" sz="2400" b="1" dirty="0" smtClean="0"/>
              <a:t> Implementation Committee will provide the following incentives to help encourage student participation </a:t>
            </a:r>
            <a:endParaRPr lang="en-US" sz="2400" b="1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b="1" dirty="0" smtClean="0"/>
              <a:t>iPods and </a:t>
            </a:r>
            <a:r>
              <a:rPr lang="en-US" b="1" dirty="0" err="1" smtClean="0"/>
              <a:t>iPads</a:t>
            </a:r>
            <a:endParaRPr lang="en-US" b="1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b="1" dirty="0" smtClean="0"/>
              <a:t>Discounts at AU Bookstore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b="1" dirty="0" smtClean="0"/>
              <a:t>Others as recommended by SGA</a:t>
            </a:r>
            <a:endParaRPr lang="en-US" b="1" dirty="0"/>
          </a:p>
        </p:txBody>
      </p:sp>
      <p:sp>
        <p:nvSpPr>
          <p:cNvPr id="8" name="Rectangle 4"/>
          <p:cNvSpPr txBox="1">
            <a:spLocks noGrp="1" noChangeArrowheads="1"/>
          </p:cNvSpPr>
          <p:nvPr/>
        </p:nvSpPr>
        <p:spPr bwMode="auto">
          <a:xfrm>
            <a:off x="3810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1000" dirty="0">
              <a:latin typeface="Arial" charset="0"/>
            </a:endParaRPr>
          </a:p>
        </p:txBody>
      </p:sp>
      <p:sp>
        <p:nvSpPr>
          <p:cNvPr id="9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October 4, 2011</a:t>
            </a:r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276600" cy="365125"/>
          </a:xfrm>
        </p:spPr>
        <p:txBody>
          <a:bodyPr/>
          <a:lstStyle/>
          <a:p>
            <a:r>
              <a:rPr lang="en-US" dirty="0" smtClean="0"/>
              <a:t>TEC/CIC </a:t>
            </a:r>
            <a:r>
              <a:rPr lang="en-US" dirty="0" smtClean="0"/>
              <a:t>University Senate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348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4B6CC-A572-4020-AB28-572407D17C4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2373868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Comments and questions?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October 4, 2011</a:t>
            </a:r>
            <a:endParaRPr 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276600" cy="365125"/>
          </a:xfrm>
        </p:spPr>
        <p:txBody>
          <a:bodyPr/>
          <a:lstStyle/>
          <a:p>
            <a:r>
              <a:rPr lang="en-US" dirty="0" smtClean="0"/>
              <a:t>TEC/CIC </a:t>
            </a:r>
            <a:r>
              <a:rPr lang="en-US" dirty="0" smtClean="0"/>
              <a:t>University Senate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801</Words>
  <Application>Microsoft Office PowerPoint</Application>
  <PresentationFormat>On-screen Show (4:3)</PresentationFormat>
  <Paragraphs>144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Teaching Effectiveness Committee &amp; CoursEval Implementation Committee    Status Update to University Senate October 4, 2011</vt:lpstr>
      <vt:lpstr>PowerPoint Presentation</vt:lpstr>
      <vt:lpstr>PowerPoint Presentation</vt:lpstr>
      <vt:lpstr>PowerPoint Presentation</vt:lpstr>
      <vt:lpstr>Teaching Evaluation Items (Presented to University Senate on June 7, 2011) </vt:lpstr>
      <vt:lpstr>CoursEval Fall 2011 Implementation Timeline 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SACS QEPX Senate Summary</dc:title>
  <cp:lastModifiedBy>Sushil Bhavnani</cp:lastModifiedBy>
  <cp:revision>122</cp:revision>
  <dcterms:created xsi:type="dcterms:W3CDTF">2010-06-11T20:02:23Z</dcterms:created>
  <dcterms:modified xsi:type="dcterms:W3CDTF">2011-10-03T17:01:19Z</dcterms:modified>
</cp:coreProperties>
</file>