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77" r:id="rId5"/>
    <p:sldMasterId id="2147483695" r:id="rId6"/>
    <p:sldMasterId id="2147483976" r:id="rId7"/>
    <p:sldMasterId id="2147483722" r:id="rId8"/>
    <p:sldMasterId id="2147483732" r:id="rId9"/>
    <p:sldMasterId id="2147483742" r:id="rId10"/>
    <p:sldMasterId id="2147483766" r:id="rId11"/>
    <p:sldMasterId id="2147483673" r:id="rId12"/>
  </p:sldMasterIdLst>
  <p:notesMasterIdLst>
    <p:notesMasterId r:id="rId55"/>
  </p:notesMasterIdLst>
  <p:sldIdLst>
    <p:sldId id="260" r:id="rId13"/>
    <p:sldId id="4003" r:id="rId14"/>
    <p:sldId id="3995" r:id="rId15"/>
    <p:sldId id="361" r:id="rId16"/>
    <p:sldId id="3983" r:id="rId17"/>
    <p:sldId id="3972" r:id="rId18"/>
    <p:sldId id="346" r:id="rId19"/>
    <p:sldId id="4008" r:id="rId20"/>
    <p:sldId id="331" r:id="rId21"/>
    <p:sldId id="364" r:id="rId22"/>
    <p:sldId id="3950" r:id="rId23"/>
    <p:sldId id="3942" r:id="rId24"/>
    <p:sldId id="3949" r:id="rId25"/>
    <p:sldId id="362" r:id="rId26"/>
    <p:sldId id="3943" r:id="rId27"/>
    <p:sldId id="448" r:id="rId28"/>
    <p:sldId id="317" r:id="rId29"/>
    <p:sldId id="3979" r:id="rId30"/>
    <p:sldId id="3999" r:id="rId31"/>
    <p:sldId id="3982" r:id="rId32"/>
    <p:sldId id="3970" r:id="rId33"/>
    <p:sldId id="314" r:id="rId34"/>
    <p:sldId id="3956" r:id="rId35"/>
    <p:sldId id="3984" r:id="rId36"/>
    <p:sldId id="276" r:id="rId37"/>
    <p:sldId id="3798" r:id="rId38"/>
    <p:sldId id="4000" r:id="rId39"/>
    <p:sldId id="349" r:id="rId40"/>
    <p:sldId id="367" r:id="rId41"/>
    <p:sldId id="3989" r:id="rId42"/>
    <p:sldId id="3997" r:id="rId43"/>
    <p:sldId id="344" r:id="rId44"/>
    <p:sldId id="3938" r:id="rId45"/>
    <p:sldId id="4010" r:id="rId46"/>
    <p:sldId id="4011" r:id="rId47"/>
    <p:sldId id="365" r:id="rId48"/>
    <p:sldId id="4012" r:id="rId49"/>
    <p:sldId id="3998" r:id="rId50"/>
    <p:sldId id="4013" r:id="rId51"/>
    <p:sldId id="338" r:id="rId52"/>
    <p:sldId id="3924" r:id="rId53"/>
    <p:sldId id="393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8860" autoAdjust="0"/>
  </p:normalViewPr>
  <p:slideViewPr>
    <p:cSldViewPr snapToGrid="0">
      <p:cViewPr varScale="1">
        <p:scale>
          <a:sx n="67" d="100"/>
          <a:sy n="67" d="100"/>
        </p:scale>
        <p:origin x="223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EED18-96EC-453F-8F55-8B5D46234A5F}"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E4700-9E07-471E-A766-7F9FB360EE23}" type="slidenum">
              <a:rPr lang="en-US" smtClean="0"/>
              <a:t>‹#›</a:t>
            </a:fld>
            <a:endParaRPr lang="en-US"/>
          </a:p>
        </p:txBody>
      </p:sp>
    </p:spTree>
    <p:extLst>
      <p:ext uri="{BB962C8B-B14F-4D97-AF65-F5344CB8AC3E}">
        <p14:creationId xmlns:p14="http://schemas.microsoft.com/office/powerpoint/2010/main" val="305776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equity.com/hsa-q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healthequity.com/calculator/future-bala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a:ea typeface="Calibri"/>
                <a:cs typeface="Calibri"/>
              </a:rPr>
              <a:t>Thanks for joining today to learn about a Flexible Spending Account and a Health Savings Account to determine which will best meet your healthcare needs.</a:t>
            </a:r>
          </a:p>
          <a:p>
            <a:endParaRPr lang="en-US" b="0"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Calibri" panose="020F0502020204030204" pitchFamily="34" charset="0"/>
              </a:rPr>
              <a:t>My name is [presenter name] and I’ll be your host.</a:t>
            </a:r>
            <a:r>
              <a:rPr lang="en-US"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Occasionally, you may be notified if your healthcare flexible spending account (FSA) debit card was used for an expense that cannot be automatically verified.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doesn’t necessarily mean that the expense was not eligible, but that you need to provide additional documentation to verify eligibility.</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HealthEquity makes it easy to submit the necessary information and gives you two quick ways to verify your transaction.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268292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a:cs typeface="Calibri"/>
              </a:rPr>
              <a:t>The first way is to Log into your </a:t>
            </a:r>
            <a:r>
              <a:rPr lang="en-US" sz="1800" b="1" i="0" dirty="0">
                <a:solidFill>
                  <a:srgbClr val="000000"/>
                </a:solidFill>
                <a:effectLst/>
                <a:latin typeface="Calibri"/>
                <a:cs typeface="Calibri"/>
              </a:rPr>
              <a:t>HealthEquity account.</a:t>
            </a:r>
            <a:r>
              <a:rPr lang="en-US" sz="1800" b="1" dirty="0">
                <a:solidFill>
                  <a:srgbClr val="000000"/>
                </a:solidFill>
                <a:latin typeface="Calibri"/>
                <a:cs typeface="Calibri"/>
              </a:rPr>
              <a:t> </a:t>
            </a:r>
            <a:r>
              <a:rPr lang="en-US" sz="1800" b="0" i="0" dirty="0">
                <a:solidFill>
                  <a:srgbClr val="000000"/>
                </a:solidFill>
                <a:effectLst/>
                <a:latin typeface="Calibri" panose="020F0502020204030204" pitchFamily="34" charset="0"/>
              </a:rPr>
              <a:t>Click ‘Transactions needing attention’ and follow the instructions to upload documentation.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49539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way to submit the necessary information is by downloading and using the HealthEquity EZ Receipts mobile app for easy access to your accounts.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3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ordVisi_MSFontService"/>
              </a:rPr>
              <a:t>Once you open the app, you can use the camera function to take a photo of your receipt. Follow the instructions to verify your card transaction.</a:t>
            </a:r>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75751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card transactions are auto substantiated using several different methods.</a:t>
            </a:r>
          </a:p>
          <a:p>
            <a:pPr marL="457200" marR="0" lvl="1"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card transactions cannot be substantiated through these methods, you will receive a “needs receipt” notice.</a:t>
            </a:r>
          </a:p>
          <a:p>
            <a:pPr marL="457200" marR="0" lvl="1" indent="0" algn="l" defTabSz="457189" rtl="0" eaLnBrk="1" fontAlgn="auto" latinLnBrk="0" hangingPunct="1">
              <a:lnSpc>
                <a:spcPct val="107000"/>
              </a:lnSpc>
              <a:spcBef>
                <a:spcPts val="0"/>
              </a:spcBef>
              <a:spcAft>
                <a:spcPts val="80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457189" rtl="0" eaLnBrk="1" fontAlgn="auto" latinLnBrk="0" hangingPunct="1">
              <a:lnSpc>
                <a:spcPct val="107000"/>
              </a:lnSpc>
              <a:spcBef>
                <a:spcPts val="0"/>
              </a:spcBef>
              <a:spcAft>
                <a:spcPts val="80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Substantiation is the documentation that will verify eligibility and you’ll need to go through the previously explained steps in your online account or on the mobile app to verify the transaction.</a:t>
            </a:r>
          </a:p>
          <a:p>
            <a:pPr marL="457200" marR="0" lvl="1" indent="0" algn="l" defTabSz="457189" rtl="0" eaLnBrk="1" fontAlgn="auto" latinLnBrk="0" hangingPunct="1">
              <a:lnSpc>
                <a:spcPct val="107000"/>
              </a:lnSpc>
              <a:spcBef>
                <a:spcPts val="0"/>
              </a:spcBef>
              <a:spcAft>
                <a:spcPts val="80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111480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FSA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 of patient</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333333"/>
                </a:solidFill>
                <a:effectLst/>
                <a:latin typeface="Calibri" panose="020F0502020204030204" pitchFamily="34" charset="0"/>
              </a:rPr>
              <a:t>As the plan year is ending, make sure you check your account balances and to spend down the funds you have to purchase eligible healthcare expenses.</a:t>
            </a:r>
          </a:p>
          <a:p>
            <a:pPr algn="l" rtl="0" fontAlgn="base"/>
            <a:endParaRPr lang="en-US" sz="1800" b="0" i="0" dirty="0">
              <a:solidFill>
                <a:srgbClr val="333333"/>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0" i="0" dirty="0">
                <a:solidFill>
                  <a:srgbClr val="333333"/>
                </a:solidFill>
                <a:effectLst/>
                <a:latin typeface="Calibri" panose="020F0502020204030204" pitchFamily="34" charset="0"/>
              </a:rPr>
              <a:t>This is especially important if you plan to switch to an HSA account if you previously had the FSA. If you do not spend down your FSA funds before the plan year ends, you will not be able to contribute to your HSA until after the runout period ends. </a:t>
            </a:r>
          </a:p>
          <a:p>
            <a:pPr algn="l" rtl="0" fontAlgn="base"/>
            <a:endParaRPr lang="en-US" sz="2800" b="0" i="0" dirty="0">
              <a:solidFill>
                <a:srgbClr val="000000"/>
              </a:solidFill>
              <a:effectLst/>
              <a:latin typeface="Segoe UI" panose="020B0502040204020203" pitchFamily="34" charset="0"/>
            </a:endParaRPr>
          </a:p>
          <a:p>
            <a:pPr algn="l" rtl="0" fontAlgn="base"/>
            <a:r>
              <a:rPr lang="en-US" sz="2800" b="0" i="0" dirty="0">
                <a:solidFill>
                  <a:srgbClr val="000000"/>
                </a:solidFill>
                <a:effectLst/>
                <a:latin typeface="Segoe UI" panose="020B0502040204020203" pitchFamily="34" charset="0"/>
              </a:rPr>
              <a:t>Please note that your FSA card is only loaded with the current plan-year’s funds. If you are needing to use Previous’ years FSA funds during the run out period, please submit those claims manually online or through the mobile app.</a:t>
            </a:r>
          </a:p>
          <a:p>
            <a:pPr algn="l" rtl="0" fontAlgn="base"/>
            <a:r>
              <a:rPr lang="en-US" sz="1800" b="0" i="0" dirty="0">
                <a:solidFill>
                  <a:srgbClr val="333333"/>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333333"/>
                </a:solidFill>
                <a:effectLst/>
                <a:latin typeface="Calibri" panose="020F0502020204030204" pitchFamily="34" charset="0"/>
              </a:rPr>
              <a:t>You can easily log in to your online account and see account balances or use the mobile app to log in and see account balances and spend those funds. </a:t>
            </a:r>
          </a:p>
          <a:p>
            <a:pPr algn="l" rtl="0" fontAlgn="base"/>
            <a:endParaRPr lang="en-US" sz="1800" b="0" i="0" dirty="0">
              <a:solidFill>
                <a:srgbClr val="333333"/>
              </a:solidFill>
              <a:effectLst/>
              <a:latin typeface="Calibri" panose="020F0502020204030204" pitchFamily="34" charset="0"/>
            </a:endParaRPr>
          </a:p>
          <a:p>
            <a:pPr algn="l" rtl="0" fontAlgn="base"/>
            <a:endParaRPr lang="en-US" sz="1800" b="0" i="0" dirty="0">
              <a:solidFill>
                <a:srgbClr val="333333"/>
              </a:solidFill>
              <a:effectLst/>
              <a:latin typeface="Calibri" panose="020F0502020204030204" pitchFamily="34" charset="0"/>
            </a:endParaRPr>
          </a:p>
          <a:p>
            <a:pPr algn="l" rtl="0" fontAlgn="base"/>
            <a:r>
              <a:rPr lang="en-US" sz="1800" b="0" i="0" dirty="0">
                <a:solidFill>
                  <a:srgbClr val="333333"/>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5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Now we’ll discuss the Health Savings Account (HSA).</a:t>
            </a:r>
          </a:p>
          <a:p>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3798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dirty="0">
                <a:solidFill>
                  <a:srgbClr val="0A0A0A"/>
                </a:solidFill>
                <a:effectLst/>
                <a:latin typeface="museo-sans"/>
              </a:rPr>
              <a:t>HSAs are tax-advantaged, member-owned accounts that let you save pre-tax dollars for future </a:t>
            </a:r>
            <a:r>
              <a:rPr lang="en-US" sz="1200" b="0" i="0" u="sng" strike="noStrike" dirty="0">
                <a:solidFill>
                  <a:srgbClr val="2A2C2C"/>
                </a:solidFill>
                <a:effectLst/>
                <a:latin typeface="museo-sans"/>
                <a:hlinkClick r:id="rId3"/>
              </a:rPr>
              <a:t>qualified medical expenses</a:t>
            </a:r>
            <a:r>
              <a:rPr lang="en-US" sz="1200" b="0" i="0" u="none" strike="noStrike" dirty="0">
                <a:solidFill>
                  <a:srgbClr val="0A0A0A"/>
                </a:solidFill>
                <a:effectLst/>
                <a:latin typeface="museo-sans"/>
              </a:rPr>
              <a:t>. You can invest</a:t>
            </a:r>
            <a:r>
              <a:rPr lang="en-US" sz="1200" b="0" i="0" u="none" strike="noStrike" dirty="0">
                <a:solidFill>
                  <a:srgbClr val="1F1F1F"/>
                </a:solidFill>
                <a:effectLst/>
                <a:latin typeface="museo-sans"/>
              </a:rPr>
              <a:t> </a:t>
            </a:r>
            <a:r>
              <a:rPr lang="en-US" sz="1200" b="0" i="0" u="none" strike="noStrike" dirty="0">
                <a:solidFill>
                  <a:srgbClr val="0A0A0A"/>
                </a:solidFill>
                <a:effectLst/>
                <a:latin typeface="museo-sans"/>
              </a:rPr>
              <a:t>in mutual funds tax-free—and funds never expire.</a:t>
            </a:r>
            <a:r>
              <a:rPr lang="en-US" sz="1200" b="0" i="0" dirty="0">
                <a:solidFill>
                  <a:srgbClr val="0A0A0A"/>
                </a:solidFill>
                <a:effectLst/>
                <a:latin typeface="museo-sans"/>
              </a:rPr>
              <a:t>​</a:t>
            </a:r>
            <a:endParaRPr lang="en-US" sz="1200"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Combining a HealthEquity Health Savings Account (HSA) with an HSA-qualified health plan delivers incredible benefits.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HSAs are the only triple-tax advantaged accounts available. HSAs allow you to: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Contribute tax-deductible funds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Grow tax-free earnings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And enjoy tax-free distributions (to cover qualified medical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You never lose your HSA dollars, so even if you’re only saving a small amount per month, those funds will grow into a medical care safety net for your healthcare needs.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Money in your account rolls over year after year, even if you change health plans or employers. It’s important to know this account is yours, even if you move on to a new job, you don’t lose these funds.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0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As you determine which account you want to enroll in, it’s important to note that both FSAs and HSAs let you spend tax-free funds you contribute on your eligible medical expenses.</a:t>
            </a:r>
          </a:p>
          <a:p>
            <a:pPr>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3B3B3B"/>
                </a:solidFill>
                <a:effectLst/>
                <a:latin typeface="neue-haas-grotesk-text"/>
              </a:rPr>
              <a:t>Because of the tax savings on contributions, you can save on qualified medical expenses, including but not limited to the expenses seen here.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cs typeface="Calibri"/>
              </a:rPr>
              <a:t>Check out the most common eligible expenses at HealthEquity.com/</a:t>
            </a:r>
            <a:r>
              <a:rPr lang="en-US" err="1">
                <a:cs typeface="Calibri"/>
              </a:rPr>
              <a:t>hsa-qme</a:t>
            </a:r>
            <a:r>
              <a:rPr lang="en-US">
                <a:cs typeface="Calibri"/>
              </a:rPr>
              <a:t>. And to make finding HSA-eligible products easier, head over to hsastore.com </a:t>
            </a:r>
            <a:r>
              <a:rPr lang="en-US"/>
              <a:t>for guaranteed eligibility on 2500+ products.</a:t>
            </a:r>
            <a:endParaRPr lang="en-US">
              <a:cs typeface="Calibri"/>
            </a:endParaRPr>
          </a:p>
          <a:p>
            <a:pPr algn="l" rtl="0" fontAlgn="base"/>
            <a:endParaRPr lang="en-US" b="0" i="0" u="none" strike="noStrike">
              <a:solidFill>
                <a:srgbClr val="3B3B3B"/>
              </a:solidFill>
              <a:effectLst/>
              <a:latin typeface="neue-haas-grotesk-tex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68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For 2025, the individual coverage contribution limit is $4,300</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the Family coverage contribution limit is $8,550</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Also—HSA members who are Age 55+: can contribute an extra $1,000 </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remember that employer contributions are added in as part of your total yearly contribution limit.</a:t>
            </a:r>
            <a:endParaRPr lang="en-US" b="0" i="0" dirty="0">
              <a:solidFill>
                <a:srgbClr val="444444"/>
              </a:solidFill>
              <a:effectLst/>
              <a:latin typeface="Calibri" panose="020F0502020204030204" pitchFamily="34" charset="0"/>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79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Because your employer contributes </a:t>
            </a:r>
            <a:r>
              <a:rPr lang="en-US" b="1" i="0" u="none" strike="noStrike" dirty="0">
                <a:solidFill>
                  <a:srgbClr val="000000"/>
                </a:solidFill>
                <a:effectLst/>
                <a:latin typeface="Calibri" panose="020F0502020204030204" pitchFamily="34" charset="0"/>
              </a:rPr>
              <a:t>$250 </a:t>
            </a:r>
            <a:r>
              <a:rPr lang="en-US" sz="1200" b="1" i="0" u="none" strike="noStrike" dirty="0">
                <a:solidFill>
                  <a:srgbClr val="000000"/>
                </a:solidFill>
                <a:effectLst/>
                <a:latin typeface="Arial"/>
              </a:rPr>
              <a:t>for </a:t>
            </a:r>
            <a:r>
              <a:rPr lang="en-US" sz="1200" b="1" dirty="0">
                <a:latin typeface="Arial"/>
              </a:rPr>
              <a:t>Salary more than $40,800 or $450 for Salary less than $40,800  </a:t>
            </a:r>
            <a:r>
              <a:rPr lang="en-US" b="0" i="0" u="none" strike="noStrike" dirty="0">
                <a:solidFill>
                  <a:srgbClr val="000000"/>
                </a:solidFill>
                <a:effectLst/>
                <a:latin typeface="Calibri" panose="020F0502020204030204" pitchFamily="34" charset="0"/>
              </a:rPr>
              <a:t>if you are on an individual HSA, you’d need to contribute </a:t>
            </a:r>
            <a:r>
              <a:rPr lang="en-US" sz="1200" b="1" dirty="0">
                <a:solidFill>
                  <a:schemeClr val="accent1"/>
                </a:solidFill>
                <a:latin typeface="Arial"/>
              </a:rPr>
              <a:t>$4,050 or $3,850</a:t>
            </a:r>
            <a:r>
              <a:rPr lang="en-US" b="0" i="0" u="none" strike="noStrike" dirty="0">
                <a:solidFill>
                  <a:srgbClr val="000000"/>
                </a:solidFill>
                <a:effectLst/>
                <a:latin typeface="Calibri" panose="020F0502020204030204" pitchFamily="34" charset="0"/>
              </a:rPr>
              <a:t> in order to reach the maximum contribution limit.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24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Because your employer contributes </a:t>
            </a:r>
            <a:r>
              <a:rPr lang="en-US" b="1" i="0" u="none" strike="noStrike" dirty="0">
                <a:solidFill>
                  <a:srgbClr val="000000"/>
                </a:solidFill>
                <a:effectLst/>
                <a:latin typeface="Calibri" panose="020F0502020204030204" pitchFamily="34" charset="0"/>
              </a:rPr>
              <a:t>$500 </a:t>
            </a:r>
            <a:r>
              <a:rPr lang="en-US" sz="1200" b="1" i="0" u="none" strike="noStrike" dirty="0">
                <a:solidFill>
                  <a:srgbClr val="000000"/>
                </a:solidFill>
                <a:effectLst/>
                <a:latin typeface="Arial"/>
              </a:rPr>
              <a:t>for </a:t>
            </a:r>
            <a:r>
              <a:rPr lang="en-US" sz="1200" b="1" dirty="0">
                <a:latin typeface="Arial"/>
              </a:rPr>
              <a:t>Salary more than $40,800 or $900 for Salary less than $40,800  </a:t>
            </a:r>
            <a:r>
              <a:rPr lang="en-US" b="0" i="0" u="none" strike="noStrike" dirty="0">
                <a:solidFill>
                  <a:srgbClr val="000000"/>
                </a:solidFill>
                <a:effectLst/>
                <a:latin typeface="Calibri" panose="020F0502020204030204" pitchFamily="34" charset="0"/>
              </a:rPr>
              <a:t>if you are on an Family HSA, you’d need to contribute </a:t>
            </a:r>
            <a:r>
              <a:rPr lang="en-US" sz="1200" b="1" dirty="0">
                <a:solidFill>
                  <a:schemeClr val="accent1"/>
                </a:solidFill>
                <a:latin typeface="Arial"/>
              </a:rPr>
              <a:t>$8,050 or $7,650</a:t>
            </a:r>
            <a:r>
              <a:rPr lang="en-US" b="0" i="0" u="none" strike="noStrike" dirty="0">
                <a:solidFill>
                  <a:srgbClr val="000000"/>
                </a:solidFill>
                <a:effectLst/>
                <a:latin typeface="Calibri" panose="020F0502020204030204" pitchFamily="34" charset="0"/>
              </a:rPr>
              <a:t> in order to reach the maximum contribution limit.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that the 55+ additional catch-up contribution of $1,000 doesn’t apply to the maximum amount. It is in addition to the contribution limit if you are eligible.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791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In addition to using your HSA to cover your current health care needs, HSAs are also a way to build up your retirement funds for health 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Instead of paying taxes, the money is yours to use on your medical needs, or even just to save for the future. If you’re maxing out your 403(b) and Individual Retirement Account contributions and are looking for another place to invest in your future, your HSA is a great place to start.</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also want to designate an HSA beneficiary and give the gift of health savings.</a:t>
            </a:r>
          </a:p>
          <a:p>
            <a:pPr algn="l" rtl="0" fontAlgn="base"/>
            <a:r>
              <a:rPr lang="en-US" b="0" i="0" u="none" strike="noStrike" dirty="0">
                <a:solidFill>
                  <a:srgbClr val="000000"/>
                </a:solidFill>
                <a:effectLst/>
                <a:latin typeface="Calibri" panose="020F0502020204030204" pitchFamily="34" charset="0"/>
              </a:rPr>
              <a:t>If you're married, a good person to choose is your spouse. If your beneficiary is your spouse, then your HSA, upon death, becomes your spouse's HSA. The surviving spouse can continue to access HSA funds, and distributions for qualified medical expenses will be tax free, the same way they would be if distributed by the previous account owner.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You can name a spouse, children, other individuals, or a trust as the beneficiary of your HSA.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However, beneficiaries other than a surviving spouse must include the full value of the HSA as taxable income in the year in which the account owner dies. So, unless you name your spouse as the beneficiary of your HSA, the account loses its tax-advantaged status as an HSA upon death of the account holder.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17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ea typeface="+mn-ea"/>
                <a:cs typeface="+mn-cs"/>
              </a:rPr>
              <a:t>To illustrate the saving power of an HSA, let’s look at an example of a couple who contributes the maximum family amount each year to their HSA and decide to set aside $2,000 as part of their long-term health savings they will add each year.</a:t>
            </a:r>
          </a:p>
          <a:p>
            <a:r>
              <a:rPr lang="en-US" sz="1200" kern="1200">
                <a:solidFill>
                  <a:schemeClr val="tx1"/>
                </a:solidFill>
                <a:effectLst/>
                <a:ea typeface="+mn-ea"/>
                <a:cs typeface="+mn-cs"/>
              </a:rPr>
              <a:t> </a:t>
            </a:r>
            <a:endParaRPr lang="en-US" sz="1200" kern="1200">
              <a:solidFill>
                <a:schemeClr val="tx1"/>
              </a:solidFill>
              <a:effectLst/>
              <a:cs typeface="Calibri"/>
            </a:endParaRPr>
          </a:p>
          <a:p>
            <a:r>
              <a:rPr lang="en-US" sz="1200" kern="1200">
                <a:solidFill>
                  <a:schemeClr val="tx1"/>
                </a:solidFill>
                <a:effectLst/>
                <a:ea typeface="+mn-ea"/>
                <a:cs typeface="+mn-cs"/>
              </a:rPr>
              <a:t>If they decide to let this $2,000 simply roll over year after year for the next 24 years at a </a:t>
            </a:r>
            <a:r>
              <a:rPr lang="en-US"/>
              <a:t>0.05</a:t>
            </a:r>
            <a:r>
              <a:rPr lang="en-US" sz="1200" kern="1200">
                <a:solidFill>
                  <a:schemeClr val="tx1"/>
                </a:solidFill>
                <a:effectLst/>
                <a:ea typeface="+mn-ea"/>
                <a:cs typeface="+mn-cs"/>
              </a:rPr>
              <a:t>% rate of return without investing it, it will provide them with </a:t>
            </a:r>
            <a:r>
              <a:rPr lang="en-US"/>
              <a:t>nearly $51,000 </a:t>
            </a:r>
            <a:r>
              <a:rPr lang="en-US" sz="1200" kern="1200">
                <a:solidFill>
                  <a:schemeClr val="tx1"/>
                </a:solidFill>
                <a:effectLst/>
                <a:ea typeface="+mn-ea"/>
                <a:cs typeface="+mn-cs"/>
              </a:rPr>
              <a:t>to use on health expenses in retirement.</a:t>
            </a:r>
            <a:r>
              <a:rPr lang="en-US"/>
              <a:t> </a:t>
            </a:r>
            <a:endParaRPr lang="en-US" sz="1200" kern="1200">
              <a:solidFill>
                <a:schemeClr val="tx1"/>
              </a:solidFill>
              <a:effectLst/>
              <a:cs typeface="Arial" panose="020B0604020202020204" pitchFamily="34" charset="0"/>
            </a:endParaRPr>
          </a:p>
          <a:p>
            <a:r>
              <a:rPr lang="en-US" sz="1200" kern="1200">
                <a:solidFill>
                  <a:schemeClr val="tx1"/>
                </a:solidFill>
                <a:effectLst/>
                <a:ea typeface="+mn-ea"/>
                <a:cs typeface="+mn-cs"/>
              </a:rPr>
              <a:t> </a:t>
            </a:r>
            <a:endParaRPr lang="en-US" sz="1200" kern="1200">
              <a:solidFill>
                <a:schemeClr val="tx1"/>
              </a:solidFill>
              <a:effectLst/>
              <a:cs typeface="Calibri"/>
            </a:endParaRPr>
          </a:p>
          <a:p>
            <a:r>
              <a:rPr lang="en-US" sz="1200" kern="1200">
                <a:solidFill>
                  <a:schemeClr val="tx1"/>
                </a:solidFill>
                <a:effectLst/>
                <a:ea typeface="+mn-ea"/>
                <a:cs typeface="+mn-cs"/>
              </a:rPr>
              <a:t>If, however, they decided to take the same $2,000 and invest the funds, at an average 6% annual return rate, they would </a:t>
            </a:r>
            <a:r>
              <a:rPr lang="en-US"/>
              <a:t>almost </a:t>
            </a:r>
            <a:r>
              <a:rPr lang="en-US" sz="1200" kern="1200">
                <a:solidFill>
                  <a:schemeClr val="tx1"/>
                </a:solidFill>
                <a:effectLst/>
                <a:ea typeface="+mn-ea"/>
                <a:cs typeface="+mn-cs"/>
              </a:rPr>
              <a:t>double that amount and have over $101,000 to use in retirement.  Not only is this a significant portion of what they will likely need for healthcare expenses in the future, if used on qualified medical expenses, this money will never be taxed in retirement use. </a:t>
            </a:r>
            <a:r>
              <a:rPr lang="en-US"/>
              <a:t> </a:t>
            </a:r>
            <a:endParaRPr lang="en-US" sz="1200" kern="1200">
              <a:solidFill>
                <a:schemeClr val="tx1"/>
              </a:solidFill>
              <a:effectLst/>
              <a:cs typeface="Arial" panose="020B0604020202020204" pitchFamily="34" charset="0"/>
            </a:endParaRPr>
          </a:p>
          <a:p>
            <a:endParaRPr lang="en-US" sz="1200" kern="1200">
              <a:solidFill>
                <a:schemeClr val="tx1"/>
              </a:solidFill>
              <a:effectLst/>
              <a:ea typeface="+mn-ea"/>
              <a:cs typeface="+mn-cs"/>
            </a:endParaRPr>
          </a:p>
          <a:p>
            <a:pPr defTabSz="457200">
              <a:defRPr/>
            </a:pPr>
            <a:r>
              <a:rPr lang="en-US">
                <a:cs typeface="Calibri"/>
              </a:rPr>
              <a:t>Choosing to invest even a portion of your HSA and leave it invested each year can significantly increase your retirement health savings.</a:t>
            </a:r>
          </a:p>
          <a:p>
            <a:pPr defTabSz="457200">
              <a:defRPr/>
            </a:pPr>
            <a:endParaRPr lang="en-US">
              <a:cs typeface="Calibri"/>
            </a:endParaRPr>
          </a:p>
          <a:p>
            <a:pPr defTabSz="457200">
              <a:defRPr/>
            </a:pPr>
            <a:endParaRPr lang="en-US">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hlinkClick r:id="rId3"/>
              </a:rPr>
              <a:t>https://healthequity.com/calculator/future-balance</a:t>
            </a:r>
            <a:endParaRPr lang="en-US" sz="1200" u="sng"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rPr>
              <a:t>Savings scenario</a:t>
            </a:r>
            <a:endParaRPr lang="en-US" sz="1200" u="sng"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Annual contribution: $2000</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Rate of return: .</a:t>
            </a:r>
            <a:r>
              <a:rPr lang="en-US"/>
              <a:t>5%</a:t>
            </a:r>
            <a:endParaRPr lang="en-US" sz="1200" u="none" kern="120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Years to calculate: 24</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HSA estimated balance: </a:t>
            </a:r>
            <a:r>
              <a:rPr lang="en-US"/>
              <a:t>$50,900</a:t>
            </a:r>
            <a:endParaRPr lang="en-US" u="none" kern="1200">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u="none" kern="120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ea typeface="+mn-ea"/>
                <a:cs typeface="+mn-cs"/>
              </a:rPr>
              <a:t>Investing scenario</a:t>
            </a:r>
            <a:endParaRPr lang="en-US" sz="1200" u="sng"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Annual contribution: $2000</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Rate of return: </a:t>
            </a:r>
            <a:r>
              <a:rPr lang="en-US"/>
              <a:t>6%</a:t>
            </a:r>
            <a:endParaRPr lang="en-US" sz="1200" u="none" kern="120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Years to calculate: 24</a:t>
            </a:r>
            <a:endParaRPr lang="en-US" sz="1200" u="none" kern="1200">
              <a:solidFill>
                <a:schemeClr val="tx1"/>
              </a:solidFill>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ea typeface="+mn-ea"/>
                <a:cs typeface="+mn-cs"/>
              </a:rPr>
              <a:t>HSA estimated balance: </a:t>
            </a:r>
            <a:r>
              <a:rPr lang="en-US" sz="1200" kern="1200">
                <a:solidFill>
                  <a:schemeClr val="tx1"/>
                </a:solidFill>
                <a:effectLst/>
                <a:ea typeface="+mn-ea"/>
                <a:cs typeface="+mn-cs"/>
              </a:rPr>
              <a:t>$101,631.15</a:t>
            </a:r>
            <a:endParaRPr lang="en-US" sz="1200" u="none" kern="1200">
              <a:solidFill>
                <a:schemeClr val="tx1"/>
              </a:solidFill>
              <a:effectLst/>
              <a:cs typeface="Calibri"/>
            </a:endParaRPr>
          </a:p>
          <a:p>
            <a:endParaRPr lang="en-US" sz="1200" kern="1200">
              <a:solidFill>
                <a:schemeClr val="tx1"/>
              </a:solidFill>
              <a:effectLst/>
              <a:ea typeface="+mn-ea"/>
              <a:cs typeface="+mn-cs"/>
            </a:endParaRPr>
          </a:p>
          <a:p>
            <a:endParaRPr lang="en-US" sz="1200" kern="1200">
              <a:solidFill>
                <a:schemeClr val="tx1"/>
              </a:solidFill>
              <a:effectLst/>
              <a:ea typeface="+mn-ea"/>
              <a:cs typeface="+mn-cs"/>
            </a:endParaRPr>
          </a:p>
          <a:p>
            <a:endParaRPr lang="en-US" sz="1200" kern="1200">
              <a:solidFill>
                <a:schemeClr val="tx1"/>
              </a:solidFill>
              <a:effectLs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25</a:t>
            </a:fld>
            <a:endParaRPr lang="en-US"/>
          </a:p>
        </p:txBody>
      </p:sp>
    </p:spTree>
    <p:extLst>
      <p:ext uri="{BB962C8B-B14F-4D97-AF65-F5344CB8AC3E}">
        <p14:creationId xmlns:p14="http://schemas.microsoft.com/office/powerpoint/2010/main" val="3070226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how do you get an HSA?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Check that you’re covered only by an HSA-qualified plan and you do not have other health coverage (including spouse’s non-HSA plan, Medicare, Tricare, or a traditional health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Verify you don’t have access to a healthcare flexible spending account (FSA) even through your spouse.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Make sure you’re not claimed as a dependent on anyone’s tax returns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the minimum age to open an HSA is 18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328FC-691A-415A-85EC-F236309368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a:effectLst/>
              </a:rPr>
              <a:t>Because many people are trying to choose between health plans that allow them to fund either an HSA or FSA let’s review some of the main elements of each:</a:t>
            </a:r>
          </a:p>
          <a:p>
            <a:pPr lvl="0"/>
            <a:endParaRPr lang="en-US" dirty="0"/>
          </a:p>
          <a:p>
            <a:pPr lvl="0" algn="l" defTabSz="457200">
              <a:lnSpc>
                <a:spcPct val="100000"/>
              </a:lnSpc>
              <a:spcBef>
                <a:spcPts val="0"/>
              </a:spcBef>
              <a:spcAft>
                <a:spcPts val="0"/>
              </a:spcAft>
              <a:buNone/>
              <a:tabLst/>
              <a:defRPr/>
            </a:pPr>
            <a:r>
              <a:rPr lang="en-US" kern="1200" dirty="0">
                <a:effectLst/>
                <a:latin typeface="Arial"/>
                <a:cs typeface="Arial"/>
              </a:rPr>
              <a:t>HSAs pair with HSA-qualified health plans, sometimes called High Deductible Heath Plans. As a reminder, your </a:t>
            </a:r>
            <a:r>
              <a:rPr lang="en-US" b="1" kern="1200" dirty="0">
                <a:effectLst/>
                <a:latin typeface="Arial"/>
                <a:cs typeface="Arial"/>
              </a:rPr>
              <a:t>deductible </a:t>
            </a:r>
            <a:r>
              <a:rPr lang="en-US" kern="1200" dirty="0">
                <a:effectLst/>
                <a:latin typeface="Arial"/>
                <a:cs typeface="Arial"/>
              </a:rPr>
              <a:t>is the amount of money you have to pay for your health care before your health insurance plan will start to pay for medical services.  Generally, a traditional health plan with lower premiums has a higher deductible and traditional health plans with high premiums have lower deductibles. </a:t>
            </a:r>
            <a:endParaRPr lang="en-US" dirty="0">
              <a:latin typeface="Arial"/>
              <a:cs typeface="Arial"/>
            </a:endParaRPr>
          </a:p>
          <a:p>
            <a:pPr lvl="0" algn="l" defTabSz="457200">
              <a:lnSpc>
                <a:spcPct val="100000"/>
              </a:lnSpc>
              <a:spcBef>
                <a:spcPts val="0"/>
              </a:spcBef>
              <a:spcAft>
                <a:spcPts val="0"/>
              </a:spcAft>
              <a:buNone/>
              <a:tabLst/>
              <a:defRPr/>
            </a:pPr>
            <a:r>
              <a:rPr lang="en-US" b="1" kern="1200" dirty="0">
                <a:effectLst/>
                <a:latin typeface="Arial"/>
                <a:cs typeface="Arial"/>
              </a:rPr>
              <a:t>Premiums </a:t>
            </a:r>
            <a:r>
              <a:rPr lang="en-US" kern="1200" dirty="0">
                <a:effectLst/>
                <a:latin typeface="Arial"/>
                <a:cs typeface="Arial"/>
              </a:rPr>
              <a:t>are what you pay—usually per pay period—to have health insurance. It doesn’t matter if you don’t use your insurance at all, you pay the full premium. Premiums are generally lower with HSA -qualified plans, allowing you to use your savings to fund your HSA.</a:t>
            </a:r>
            <a:endParaRPr lang="en-US" dirty="0">
              <a:latin typeface="Arial"/>
              <a:cs typeface="Arial"/>
            </a:endParaRPr>
          </a:p>
          <a:p>
            <a:pPr>
              <a:defRPr/>
            </a:pPr>
            <a:r>
              <a:rPr lang="en-US" dirty="0"/>
              <a:t>The </a:t>
            </a:r>
            <a:r>
              <a:rPr lang="en-US" kern="1200" dirty="0">
                <a:effectLst/>
              </a:rPr>
              <a:t>funds you contribute to your HSA never expire, they simply roll over year after year, and stay with you, even if you change health plans or employers.</a:t>
            </a:r>
            <a:endParaRPr lang="en-US" dirty="0"/>
          </a:p>
          <a:p>
            <a:pPr marL="0" marR="0" lvl="0" indent="0" algn="l" defTabSz="457200">
              <a:lnSpc>
                <a:spcPct val="100000"/>
              </a:lnSpc>
              <a:spcBef>
                <a:spcPts val="0"/>
              </a:spcBef>
              <a:spcAft>
                <a:spcPts val="0"/>
              </a:spcAft>
              <a:buClrTx/>
              <a:buSzTx/>
              <a:buFontTx/>
              <a:buNone/>
              <a:tabLst/>
              <a:defRPr/>
            </a:pPr>
            <a:endParaRPr lang="en-US" sz="1200" kern="1200" dirty="0">
              <a:solidFill>
                <a:schemeClr val="tx1"/>
              </a:solidFill>
              <a:effectLst/>
              <a:cs typeface="Arial"/>
            </a:endParaRPr>
          </a:p>
          <a:p>
            <a:r>
              <a:rPr lang="en-US" dirty="0"/>
              <a:t>Your HSA funds do not expire, while FSA funds have to be spent during the plan year</a:t>
            </a:r>
          </a:p>
          <a:p>
            <a:endParaRPr lang="en-US" dirty="0"/>
          </a:p>
          <a:p>
            <a:r>
              <a:rPr lang="en-US" dirty="0"/>
              <a:t>The contribution limits for an HSA and FSA also differ</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27</a:t>
            </a:fld>
            <a:endParaRPr lang="en-US"/>
          </a:p>
        </p:txBody>
      </p:sp>
    </p:spTree>
    <p:extLst>
      <p:ext uri="{BB962C8B-B14F-4D97-AF65-F5344CB8AC3E}">
        <p14:creationId xmlns:p14="http://schemas.microsoft.com/office/powerpoint/2010/main" val="297215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ea typeface="+mn-ea"/>
                <a:cs typeface="+mn-cs"/>
              </a:rPr>
              <a:t>With each type of account, there are specific items and services that are eligible for reimbursement or fund use. You want to know that you’ve selected the right plan to cover the products and services in order to maximize your medical savings.</a:t>
            </a:r>
          </a:p>
          <a:p>
            <a:pPr>
              <a:defRPr/>
            </a:pPr>
            <a:endParaRPr lang="en-US" kern="1200">
              <a:effectLst/>
              <a:latin typeface="Arial"/>
              <a:cs typeface="Arial"/>
            </a:endParaRPr>
          </a:p>
          <a:p>
            <a:pPr>
              <a:defRPr/>
            </a:pPr>
            <a:r>
              <a:rPr lang="en-US" kern="1200">
                <a:effectLst/>
                <a:latin typeface="Arial"/>
                <a:cs typeface="Arial"/>
              </a:rPr>
              <a:t>Eligible expenses are designated by the Internal Revenue Service and include medical, dental, vision and prescription expenses.</a:t>
            </a:r>
            <a:r>
              <a:rPr lang="en-US">
                <a:latin typeface="Arial"/>
                <a:cs typeface="Arial"/>
              </a:rPr>
              <a:t>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While, generally, premiums are not a qualified expense; there are instances where you can use an HSA to pay for insurance premiums (e.g., long term care insurance, COBRA, and Medicare)</a:t>
            </a:r>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28</a:t>
            </a:fld>
            <a:endParaRPr lang="en-US"/>
          </a:p>
        </p:txBody>
      </p:sp>
    </p:spTree>
    <p:extLst>
      <p:ext uri="{BB962C8B-B14F-4D97-AF65-F5344CB8AC3E}">
        <p14:creationId xmlns:p14="http://schemas.microsoft.com/office/powerpoint/2010/main" val="2658144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sz="1200" kern="1200" dirty="0">
                <a:solidFill>
                  <a:schemeClr val="tx1"/>
                </a:solidFill>
                <a:effectLst/>
                <a:ea typeface="+mn-ea"/>
                <a:cs typeface="+mn-cs"/>
              </a:rPr>
              <a:t> look at a Dependent Care Flexible Spending Account (DCFSA).</a:t>
            </a:r>
            <a:endParaRPr lang="en-US" sz="1200" kern="1200" dirty="0">
              <a:solidFill>
                <a:schemeClr val="tx1"/>
              </a:solidFill>
              <a:effectLs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57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an FSA and an HSA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5C289-F68B-493A-9FF7-6D9CCAB45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3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A0A0A"/>
                </a:solidFill>
                <a:effectLst/>
                <a:latin typeface="museo-sans"/>
              </a:rPr>
              <a:t>A Dependent Care Flexible Spending Account, or DCFSA, is an employer-sponsored tax-advantaged account that lets you use pre-tax dollars to pay for eligible dependent care expenses. A qualifying ‘dependent’ may be a child under age 13, a disabled spouse or disabled child, or an older parent in eldercare.</a:t>
            </a:r>
            <a:r>
              <a:rPr lang="en-US" b="0" i="0" dirty="0">
                <a:solidFill>
                  <a:srgbClr val="0A0A0A"/>
                </a:solidFill>
                <a:effectLst/>
                <a:latin typeface="museo-sans"/>
              </a:rPr>
              <a:t>​</a:t>
            </a:r>
            <a:endParaRPr lang="en-US" dirty="0">
              <a:solidFill>
                <a:srgbClr val="0A0A0A"/>
              </a:solidFill>
              <a:latin typeface="museo-sans"/>
            </a:endParaRPr>
          </a:p>
          <a:p>
            <a:r>
              <a:rPr lang="en-US" dirty="0">
                <a:solidFill>
                  <a:srgbClr val="0A0A0A"/>
                </a:solidFill>
                <a:latin typeface="museo-sans"/>
              </a:rPr>
              <a:t>You contribute pre-tax dollars to use for payments to caregivers and service providers, and can spend funds as they accrue in your account.</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35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money you contribute to a DCFSA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cs typeface="Calibri"/>
            </a:endParaRPr>
          </a:p>
          <a:p>
            <a:r>
              <a:rPr lang="en-US" dirty="0"/>
              <a:t>For example, You'll have more spending power when you make tax-free contributions to your DCFSA rather than using post-tax funds.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2C9AAB7-D858-457E-9C3F-D97DB551B3E5}" type="slidenum">
              <a:rPr lang="en-US" smtClean="0"/>
              <a:t>31</a:t>
            </a:fld>
            <a:endParaRPr lang="en-US"/>
          </a:p>
        </p:txBody>
      </p:sp>
    </p:spTree>
    <p:extLst>
      <p:ext uri="{BB962C8B-B14F-4D97-AF65-F5344CB8AC3E}">
        <p14:creationId xmlns:p14="http://schemas.microsoft.com/office/powerpoint/2010/main" val="2448958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fontAlgn="base"/>
            <a:r>
              <a:rPr lang="en-US" sz="2800" b="0" i="0" u="none" strike="noStrike" dirty="0">
                <a:solidFill>
                  <a:srgbClr val="000000"/>
                </a:solidFill>
                <a:effectLst/>
                <a:latin typeface="Calibri"/>
                <a:cs typeface="Calibri"/>
              </a:rPr>
              <a:t>You can </a:t>
            </a:r>
            <a:r>
              <a:rPr lang="en-US" sz="2800" dirty="0">
                <a:solidFill>
                  <a:srgbClr val="000000"/>
                </a:solidFill>
                <a:latin typeface="Calibri"/>
                <a:cs typeface="Calibri"/>
              </a:rPr>
              <a:t>still contribute</a:t>
            </a:r>
            <a:r>
              <a:rPr lang="en-US" sz="2800" b="0" i="0" u="none" strike="noStrike" dirty="0">
                <a:solidFill>
                  <a:srgbClr val="000000"/>
                </a:solidFill>
                <a:effectLst/>
                <a:latin typeface="Calibri"/>
                <a:cs typeface="Calibri"/>
              </a:rPr>
              <a:t> to your healthcare accounts, including a Health Savings Account, Healthcare Flexible Spending Account, and Health Reimbursement Arrangement to pay for healthcare needs, while also contributing to a DCFSA.  </a:t>
            </a:r>
            <a:r>
              <a:rPr lang="en-US" sz="2800" b="0" i="0" dirty="0">
                <a:solidFill>
                  <a:srgbClr val="000000"/>
                </a:solidFill>
                <a:effectLst/>
                <a:latin typeface="Calibri"/>
                <a:cs typeface="Calibri"/>
              </a:rPr>
              <a:t>​</a:t>
            </a:r>
            <a:endParaRPr lang="en-US" sz="2800" b="0" i="0" dirty="0">
              <a:solidFill>
                <a:srgbClr val="444444"/>
              </a:solidFill>
              <a:effectLst/>
              <a:latin typeface="Calibri"/>
              <a:cs typeface="Calibri"/>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fontAlgn="base"/>
            <a:r>
              <a:rPr lang="en-US" sz="2800" b="0" i="0" u="none" strike="noStrike" dirty="0">
                <a:solidFill>
                  <a:srgbClr val="000000"/>
                </a:solidFill>
                <a:effectLst/>
                <a:latin typeface="Calibri"/>
                <a:cs typeface="Calibri"/>
              </a:rPr>
              <a:t>If </a:t>
            </a:r>
            <a:r>
              <a:rPr lang="en-US" sz="2800" dirty="0">
                <a:solidFill>
                  <a:srgbClr val="000000"/>
                </a:solidFill>
                <a:latin typeface="Calibri"/>
                <a:cs typeface="Calibri"/>
              </a:rPr>
              <a:t>you or your</a:t>
            </a:r>
            <a:r>
              <a:rPr lang="en-US" sz="2800" b="0" i="0" u="none" strike="noStrike" dirty="0">
                <a:solidFill>
                  <a:srgbClr val="000000"/>
                </a:solidFill>
                <a:effectLst/>
                <a:latin typeface="Calibri"/>
                <a:cs typeface="Calibri"/>
              </a:rPr>
              <a:t> spouse has any of these employer-sponsored accounts, you can </a:t>
            </a:r>
            <a:r>
              <a:rPr lang="en-US" sz="2800" dirty="0">
                <a:solidFill>
                  <a:srgbClr val="000000"/>
                </a:solidFill>
                <a:latin typeface="Calibri"/>
                <a:cs typeface="Calibri"/>
              </a:rPr>
              <a:t>pair them with a DCFSA.</a:t>
            </a:r>
            <a:endParaRPr lang="en-US" sz="2800" b="0" i="0" dirty="0">
              <a:solidFill>
                <a:srgbClr val="444444"/>
              </a:solidFill>
              <a:effectLst/>
              <a:latin typeface="Calibri"/>
              <a:cs typeface="Calibri"/>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49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solidFill>
                  <a:srgbClr val="565867"/>
                </a:solidFill>
                <a:latin typeface="proxima-nova"/>
              </a:rPr>
              <a:t>DCFSA funds can be used on any Eligible</a:t>
            </a:r>
            <a:r>
              <a:rPr lang="en-US" b="0" i="0" u="none" strike="noStrike" dirty="0">
                <a:solidFill>
                  <a:srgbClr val="565867"/>
                </a:solidFill>
                <a:effectLst/>
                <a:latin typeface="proxima-nova"/>
              </a:rPr>
              <a:t> </a:t>
            </a:r>
            <a:r>
              <a:rPr lang="en-US" dirty="0">
                <a:solidFill>
                  <a:srgbClr val="565867"/>
                </a:solidFill>
                <a:latin typeface="proxima-nova"/>
              </a:rPr>
              <a:t>Dependents</a:t>
            </a:r>
            <a:r>
              <a:rPr lang="en-US" b="0" i="0" u="none" strike="noStrike" dirty="0">
                <a:solidFill>
                  <a:srgbClr val="565867"/>
                </a:solidFill>
                <a:effectLst/>
                <a:latin typeface="proxima-nova"/>
              </a:rPr>
              <a:t> </a:t>
            </a:r>
            <a:r>
              <a:rPr lang="en-US" dirty="0">
                <a:solidFill>
                  <a:srgbClr val="565867"/>
                </a:solidFill>
                <a:latin typeface="proxima-nova"/>
              </a:rPr>
              <a:t>which may</a:t>
            </a:r>
            <a:r>
              <a:rPr lang="en-US" b="0" i="0" u="none" strike="noStrike" dirty="0">
                <a:solidFill>
                  <a:srgbClr val="565867"/>
                </a:solidFill>
                <a:effectLst/>
                <a:latin typeface="proxima-nova"/>
              </a:rPr>
              <a:t> include: </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endParaRPr lang="en-US" dirty="0">
              <a:solidFill>
                <a:srgbClr val="565867"/>
              </a:solidFill>
              <a:latin typeface="proxima-nova"/>
            </a:endParaRPr>
          </a:p>
          <a:p>
            <a:pPr fontAlgn="base">
              <a:buFont typeface="Arial" panose="020B0604020202020204" pitchFamily="34" charset="0"/>
              <a:buChar char="•"/>
            </a:pPr>
            <a:r>
              <a:rPr lang="en-US" sz="1800" b="0" i="0" u="none" strike="noStrike" dirty="0">
                <a:solidFill>
                  <a:srgbClr val="565867"/>
                </a:solidFill>
                <a:effectLst/>
                <a:latin typeface="proxima-nova"/>
              </a:rPr>
              <a:t>A child under the age of 13 who resides </a:t>
            </a:r>
            <a:r>
              <a:rPr lang="en-US" sz="1800" dirty="0">
                <a:solidFill>
                  <a:srgbClr val="565867"/>
                </a:solidFill>
                <a:latin typeface="proxima-nova"/>
              </a:rPr>
              <a:t>with</a:t>
            </a:r>
            <a:r>
              <a:rPr lang="en-US" sz="1800" b="0" i="0" u="none" strike="noStrike" dirty="0">
                <a:solidFill>
                  <a:srgbClr val="565867"/>
                </a:solidFill>
                <a:effectLst/>
                <a:latin typeface="proxima-nova"/>
              </a:rPr>
              <a:t> you and for whom you are entitled to </a:t>
            </a:r>
            <a:r>
              <a:rPr lang="en-US" sz="1800" dirty="0">
                <a:solidFill>
                  <a:srgbClr val="565867"/>
                </a:solidFill>
                <a:latin typeface="proxima-nova"/>
              </a:rPr>
              <a:t>claim as a dependent on your taxes. </a:t>
            </a:r>
            <a:r>
              <a:rPr lang="en-US" sz="1800" b="0" i="0" u="none" strike="noStrike" dirty="0">
                <a:solidFill>
                  <a:srgbClr val="565867"/>
                </a:solidFill>
                <a:effectLst/>
                <a:latin typeface="proxima-nova"/>
              </a:rPr>
              <a:t>Keep in mind that if you are divorced, the </a:t>
            </a:r>
            <a:r>
              <a:rPr lang="en-US" sz="1800" dirty="0">
                <a:solidFill>
                  <a:srgbClr val="565867"/>
                </a:solidFill>
                <a:latin typeface="proxima-nova"/>
              </a:rPr>
              <a:t>child can still be a qualified dependent for you,</a:t>
            </a:r>
            <a:r>
              <a:rPr lang="en-US" sz="1800" b="0" i="0" u="none" strike="noStrike" dirty="0">
                <a:solidFill>
                  <a:srgbClr val="565867"/>
                </a:solidFill>
                <a:effectLst/>
                <a:latin typeface="proxima-nova"/>
              </a:rPr>
              <a:t> if the child lives with you even if you have permitted the noncustodial parent to take the </a:t>
            </a:r>
            <a:r>
              <a:rPr lang="en-US" sz="1800" dirty="0">
                <a:solidFill>
                  <a:srgbClr val="565867"/>
                </a:solidFill>
                <a:latin typeface="proxima-nova"/>
              </a:rPr>
              <a:t>tax exemption</a:t>
            </a:r>
            <a:r>
              <a:rPr lang="en-US" sz="1800" b="0" i="0" u="none" strike="noStrike" dirty="0">
                <a:solidFill>
                  <a:srgbClr val="565867"/>
                </a:solidFill>
                <a:effectLst/>
                <a:latin typeface="proxima-nova"/>
              </a:rPr>
              <a:t>.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US" sz="1800" dirty="0">
                <a:solidFill>
                  <a:srgbClr val="565867"/>
                </a:solidFill>
                <a:latin typeface="proxima-nova"/>
              </a:rPr>
              <a:t>DCFSA funds can also be used for  an older child, </a:t>
            </a:r>
            <a:r>
              <a:rPr lang="en-US" sz="1800" b="0" i="0" u="none" strike="noStrike" dirty="0">
                <a:solidFill>
                  <a:srgbClr val="565867"/>
                </a:solidFill>
                <a:effectLst/>
                <a:latin typeface="proxima-nova"/>
              </a:rPr>
              <a:t> spouse, parents, or other tax-dependent adults who reside with you and who are physically or mentally incapable of self-care.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pPr marR="0">
              <a:spcBef>
                <a:spcPts val="0"/>
              </a:spcBef>
            </a:pPr>
            <a:endParaRPr lang="en-US" b="1"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98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number of eligible expenses you can use funds for to care for your children who are under age 13. You may also use DCFSA funds to pay for care for your spouse or a relative who is physically or mentally incapable of self-care and lives in your home.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easily search for possible eligible expenses to use your DCFSA funds on at healthequity.com/</a:t>
            </a:r>
            <a:r>
              <a:rPr lang="en-US" b="0" i="0" u="none" strike="noStrike" dirty="0" err="1">
                <a:solidFill>
                  <a:srgbClr val="000000"/>
                </a:solidFill>
                <a:effectLst/>
                <a:latin typeface="Calibri" panose="020F0502020204030204" pitchFamily="34" charset="0"/>
              </a:rPr>
              <a:t>dcfsa-qme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Review your plan documents carefully and consult with your benefits team for a list of potentially eligible expenses.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US" dirty="0">
                <a:cs typeface="+mn-lt"/>
              </a:rPr>
            </a:br>
            <a:r>
              <a:rPr lang="en-US" sz="1600" b="0" i="0" u="none" strike="noStrike" dirty="0">
                <a:solidFill>
                  <a:srgbClr val="000000"/>
                </a:solidFill>
                <a:effectLst/>
                <a:latin typeface="Calibri" panose="020F0502020204030204" pitchFamily="34" charset="0"/>
              </a:rPr>
              <a:t>Because a DCFSA must be used to help care for a dependent you claim on your taxes, DCFSA contribution limits are determined by your filing status.</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The contribution limit is $5,000 per household.</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are filing a separate tax return from  your working spouse, each of you can contribute up to $2500 each per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filing together, you can contribute $5000 per year as a household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Note that if your spouse is a stay-at-home parent, then you cannot participate in dependent care FSAs. You and your spouse must both be working or have eligible student or disability status to participate in this benefit. </a:t>
            </a:r>
            <a:r>
              <a:rPr lang="en-US" sz="1800" b="0" i="0" dirty="0">
                <a:solidFill>
                  <a:srgbClr val="000000"/>
                </a:solidFill>
                <a:effectLst/>
                <a:latin typeface="Calibri" panose="020F0502020204030204" pitchFamily="34" charset="0"/>
              </a:rPr>
              <a:t>​</a:t>
            </a:r>
          </a:p>
          <a:p>
            <a:pPr algn="l" rtl="0" fontAlgn="base"/>
            <a:r>
              <a:rPr lang="en-US" sz="2800" dirty="0"/>
              <a:t> </a:t>
            </a:r>
            <a:r>
              <a:rPr lang="en-US" sz="2800" b="0" i="0" u="none" strike="noStrike" dirty="0">
                <a:solidFill>
                  <a:srgbClr val="000000"/>
                </a:solidFill>
                <a:effectLst/>
                <a:latin typeface="Calibri" panose="020F0502020204030204" pitchFamily="34" charset="0"/>
              </a:rPr>
              <a:t>And remember, you may only use the DCFSA funds that are currently available in your account, not what you’ve elected for the plan year.​</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As your contributions are made, you’re able to use tax-deductible funds and get reimbursed. </a:t>
            </a:r>
            <a:endParaRPr lang="en-US" sz="2800" b="0" i="0" dirty="0">
              <a:solidFill>
                <a:srgbClr val="444444"/>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buFont typeface="Arial"/>
              <a:buNone/>
            </a:pPr>
            <a:endParaRPr lang="en-US" sz="11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cs typeface="Calibri"/>
              </a:rPr>
              <a:t>Your Dependent Care Flexible Spending Account may provide you with the flexibility to make the mid-year changes if you have a qualified life event.</a:t>
            </a:r>
            <a:r>
              <a:rPr lang="en-US" b="0" i="0" dirty="0">
                <a:solidFill>
                  <a:srgbClr val="000000"/>
                </a:solidFill>
                <a:effectLst/>
                <a:latin typeface="Calibri"/>
                <a:cs typeface="Calibri"/>
              </a:rPr>
              <a:t>​</a:t>
            </a:r>
            <a:r>
              <a:rPr lang="en-US" dirty="0">
                <a:solidFill>
                  <a:srgbClr val="000000"/>
                </a:solidFill>
                <a:latin typeface="Calibri"/>
                <a:cs typeface="Calibri"/>
              </a:rPr>
              <a:t> Such events may include: </a:t>
            </a:r>
            <a:endParaRPr lang="en-US" b="0" i="0" dirty="0">
              <a:solidFill>
                <a:srgbClr val="444444"/>
              </a:solidFill>
              <a:effectLst/>
              <a:latin typeface="Calibri" panose="020F0502020204030204" pitchFamily="34" charset="0"/>
            </a:endParaRPr>
          </a:p>
          <a:p>
            <a:pPr algn="l" rtl="0" fontAlgn="base"/>
            <a:endParaRPr lang="en-US" b="0" i="0" dirty="0">
              <a:solidFill>
                <a:srgbClr val="000000"/>
              </a:solidFill>
              <a:effectLst/>
              <a:latin typeface="Calibri"/>
              <a:cs typeface="Calibri"/>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marital status, such as marriage, divorce, or death of your spouse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the number of your dependents, such as birth or adoption of a child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employment status for you, your spouse, or dependent that affects eligibility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residence for you, your spouse, or 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childcare or elder care provider, change in cost, or change in coverage.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HCFSA, LPFSA or DCFSA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 of person</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37</a:t>
            </a:fld>
            <a:endParaRPr lang="en-US"/>
          </a:p>
        </p:txBody>
      </p:sp>
    </p:spTree>
    <p:extLst>
      <p:ext uri="{BB962C8B-B14F-4D97-AF65-F5344CB8AC3E}">
        <p14:creationId xmlns:p14="http://schemas.microsoft.com/office/powerpoint/2010/main" val="3961312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Whichever option you choose, HealthEquity makes saving easy, with our 24/7 member services’ availability, easy access mobile app, and hassle-free payment and reimbursement.</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started, go to HealthEquity.com and click Login to get started. You can also go to HealthEquity.com/</a:t>
            </a:r>
            <a:r>
              <a:rPr lang="en-US" dirty="0" err="1"/>
              <a:t>loginhelp</a:t>
            </a:r>
            <a:r>
              <a:rPr lang="en-US" dirty="0"/>
              <a:t> for help with getting started. </a:t>
            </a:r>
            <a:br>
              <a:rPr lang="en-US" dirty="0"/>
            </a:br>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39</a:t>
            </a:fld>
            <a:endParaRPr lang="en-US"/>
          </a:p>
        </p:txBody>
      </p:sp>
    </p:spTree>
    <p:extLst>
      <p:ext uri="{BB962C8B-B14F-4D97-AF65-F5344CB8AC3E}">
        <p14:creationId xmlns:p14="http://schemas.microsoft.com/office/powerpoint/2010/main" val="297215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a:t>Let's look</a:t>
            </a:r>
            <a:r>
              <a:rPr lang="en-US" sz="1200" kern="1200">
                <a:solidFill>
                  <a:schemeClr val="tx1"/>
                </a:solidFill>
                <a:effectLst/>
                <a:latin typeface="+mn-lt"/>
                <a:ea typeface="+mn-ea"/>
                <a:cs typeface="+mn-cs"/>
              </a:rPr>
              <a:t> at a Flexible Spending Account (FSA) and the benefits it offers.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446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a:latin typeface="Arial" panose="020B0604020202020204" pitchFamily="34" charset="0"/>
                <a:cs typeface="Arial" panose="020B0604020202020204" pitchFamily="34" charset="0"/>
              </a:rPr>
              <a:t>If you ever need assistance, You can launch on-screen step-by-step tutorials by clicking the Get Help button in the bottom right of the screen</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40</a:t>
            </a:fld>
            <a:endParaRPr lang="en-US"/>
          </a:p>
        </p:txBody>
      </p:sp>
    </p:spTree>
    <p:extLst>
      <p:ext uri="{BB962C8B-B14F-4D97-AF65-F5344CB8AC3E}">
        <p14:creationId xmlns:p14="http://schemas.microsoft.com/office/powerpoint/2010/main" val="2354601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It’s easy to sign up, contribute, and use your healthcare flexible spending account or health savings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 </a:t>
            </a:r>
            <a:r>
              <a:rPr lang="en-US" b="1" i="0" dirty="0">
                <a:solidFill>
                  <a:srgbClr val="444444"/>
                </a:solidFill>
                <a:effectLst/>
                <a:latin typeface="Calibri" panose="020F0502020204030204" pitchFamily="34" charset="0"/>
              </a:rPr>
              <a:t>Enroll at </a:t>
            </a:r>
            <a:r>
              <a:rPr lang="en-US" sz="1200" b="1" i="0" dirty="0">
                <a:solidFill>
                  <a:srgbClr val="0070C0"/>
                </a:solidFill>
                <a:effectLst/>
                <a:latin typeface="Arial" panose="020B0604020202020204" pitchFamily="34" charset="0"/>
              </a:rPr>
              <a:t>aub.ie/</a:t>
            </a:r>
            <a:r>
              <a:rPr lang="en-US" sz="1200" b="1" i="0" dirty="0" err="1">
                <a:solidFill>
                  <a:srgbClr val="0070C0"/>
                </a:solidFill>
                <a:effectLst/>
                <a:latin typeface="Arial" panose="020B0604020202020204" pitchFamily="34" charset="0"/>
              </a:rPr>
              <a:t>oe</a:t>
            </a:r>
            <a:endParaRPr lang="en-US" sz="1100" b="1" i="0" dirty="0">
              <a:solidFill>
                <a:srgbClr val="0070C0"/>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u="none" strike="noStrike" dirty="0">
              <a:solidFill>
                <a:srgbClr val="626362"/>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You can then submit reimbursement claims online or with the mobile app</a:t>
            </a:r>
            <a:r>
              <a:rPr lang="en-US" b="0" i="0" u="none" strike="noStrike" dirty="0">
                <a:solidFill>
                  <a:srgbClr val="444444"/>
                </a:solidFill>
                <a:effectLst/>
                <a:latin typeface="Arial" panose="020B0604020202020204" pitchFamily="34" charset="0"/>
              </a:rPr>
              <a:t> once you’ve registered your account. And downloaded the app.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dirty="0">
              <a:ea typeface="+mn-ea"/>
              <a:cs typeface="+mn-cs"/>
            </a:endParaRPr>
          </a:p>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dirty="0">
                <a:effectLst/>
              </a:rPr>
              <a:t> </a:t>
            </a:r>
            <a:r>
              <a:rPr lang="en-US" b="1" dirty="0">
                <a:effectLst/>
              </a:rPr>
              <a:t>You can even call before you have signed up to get your questions answered.</a:t>
            </a:r>
          </a:p>
          <a:p>
            <a:endParaRPr lang="en-US" b="1" dirty="0">
              <a:effectLst/>
            </a:endParaRPr>
          </a:p>
          <a:p>
            <a:r>
              <a:rPr lang="en-US" b="1" dirty="0">
                <a:effectLst/>
              </a:rPr>
              <a:t>Also please note the other resources available to you during open enrollment to help get your questions answered.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A0A0A"/>
                </a:solidFill>
                <a:effectLst/>
                <a:latin typeface="museo-sans"/>
              </a:rPr>
              <a:t>A healthcare Flexible Spending Account (FSA) is an employer-sponsored tax-advantaged account that lets you use pre-tax dollars to pay for </a:t>
            </a:r>
            <a:r>
              <a:rPr lang="en-US" b="0" i="0" u="sng" strike="noStrike" dirty="0">
                <a:solidFill>
                  <a:srgbClr val="2A2C2C"/>
                </a:solidFill>
                <a:effectLst/>
                <a:latin typeface="museo-sans"/>
                <a:hlinkClick r:id="rId3"/>
              </a:rPr>
              <a:t>eligible medical expenses</a:t>
            </a:r>
            <a:r>
              <a:rPr lang="en-US" b="0" i="0" u="none" strike="noStrike" dirty="0">
                <a:solidFill>
                  <a:srgbClr val="0A0A0A"/>
                </a:solidFill>
                <a:effectLst/>
                <a:latin typeface="museo-sans"/>
              </a:rPr>
              <a:t> </a:t>
            </a:r>
            <a:r>
              <a:rPr lang="en-US" b="0" i="0" u="none" strike="noStrike" dirty="0">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A0A0A"/>
                </a:solidFill>
                <a:effectLst/>
                <a:latin typeface="museo-sans"/>
              </a:rPr>
              <a:t>The FSA gives you access to your full contribution amount at the start of your plan year.</a:t>
            </a:r>
            <a:r>
              <a:rPr lang="en-US" b="0" i="0" dirty="0">
                <a:solidFill>
                  <a:srgbClr val="0A0A0A"/>
                </a:solidFill>
                <a:effectLst/>
                <a:latin typeface="museo-sans"/>
              </a:rPr>
              <a:t>​ You can make payments to service providers and easily get reimbursed for eligible expenses, And use your funds to pay for your spouse and eligible dependents healthcare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2023 maximum contribution limit for the FSA is $3,200. That’s a tax savings of over $600. if you estimate a 20 % tax rate.</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Your organization offers a carryover, letting you roll over up to $640 in unused funds from one plan year to the following plan year.</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45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4030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909565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801113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5133896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088322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1086138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539372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662425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a:solidFill>
                <a:schemeClr val="accent1"/>
              </a:solidFill>
              <a:latin typeface="Oswald" panose="02000506000000020004" pitchFamily="2"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p>
          <a:p>
            <a:pPr algn="l"/>
            <a:r>
              <a:rPr lang="en-US" sz="1067"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a:solidFill>
                <a:schemeClr val="bg1"/>
              </a:solidFill>
              <a:latin typeface="+mn-lt"/>
              <a:cs typeface="Arial" pitchFamily="34" charset="0"/>
            </a:endParaRPr>
          </a:p>
        </p:txBody>
      </p:sp>
    </p:spTree>
    <p:extLst>
      <p:ext uri="{BB962C8B-B14F-4D97-AF65-F5344CB8AC3E}">
        <p14:creationId xmlns:p14="http://schemas.microsoft.com/office/powerpoint/2010/main" val="19337166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a:solidFill>
                <a:schemeClr val="accent1"/>
              </a:solidFill>
              <a:latin typeface="Oswald" panose="02000506000000020004" pitchFamily="2"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a:solidFill>
                  <a:schemeClr val="bg1"/>
                </a:solidFill>
                <a:latin typeface="+mn-lt"/>
                <a:cs typeface="Arial" pitchFamily="34" charset="0"/>
              </a:rPr>
              <a:t>Copyright © 2021 HealthEquity, Inc.</a:t>
            </a:r>
            <a:r>
              <a:rPr lang="en-US" sz="1067" b="0" i="0" baseline="0">
                <a:solidFill>
                  <a:schemeClr val="bg1"/>
                </a:solidFill>
                <a:latin typeface="+mn-lt"/>
                <a:cs typeface="Arial" pitchFamily="34" charset="0"/>
              </a:rPr>
              <a:t> All rights reserved.</a:t>
            </a:r>
            <a:endParaRPr lang="en-US" sz="1067"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618396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0646007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8141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360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940379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992714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2543596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Tree>
    <p:extLst>
      <p:ext uri="{BB962C8B-B14F-4D97-AF65-F5344CB8AC3E}">
        <p14:creationId xmlns:p14="http://schemas.microsoft.com/office/powerpoint/2010/main" val="39215123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08940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8559518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Oswald" panose="02000506000000020004" pitchFamily="2"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725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573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198759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8793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8776494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709873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Tree>
    <p:extLst>
      <p:ext uri="{BB962C8B-B14F-4D97-AF65-F5344CB8AC3E}">
        <p14:creationId xmlns:p14="http://schemas.microsoft.com/office/powerpoint/2010/main" val="971132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7101341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62655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7887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3892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911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51050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70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21118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7437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3803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205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63162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8940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11363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6437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1273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45745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5853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47138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39886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63843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74383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662333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5369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20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48303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195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33219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642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89638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77043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1441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2496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01283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80466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07681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6333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7877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30587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2644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727242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99813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3374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391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16563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41563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514876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73962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08348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5430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6129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33239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1300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6" y="2626644"/>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55" indent="0">
              <a:buNone/>
              <a:defRPr sz="2267">
                <a:solidFill>
                  <a:schemeClr val="accent2"/>
                </a:solidFill>
              </a:defRPr>
            </a:lvl2pPr>
            <a:lvl3pPr marL="1219110" indent="0">
              <a:buNone/>
              <a:defRPr sz="2267">
                <a:solidFill>
                  <a:schemeClr val="accent2"/>
                </a:solidFill>
              </a:defRPr>
            </a:lvl3pPr>
            <a:lvl4pPr marL="1828664" indent="0">
              <a:buNone/>
              <a:defRPr sz="2267">
                <a:solidFill>
                  <a:schemeClr val="accent2"/>
                </a:solidFill>
              </a:defRPr>
            </a:lvl4pPr>
            <a:lvl5pPr marL="243821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1"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6" y="3572566"/>
            <a:ext cx="2914559" cy="1565129"/>
          </a:xfrm>
          <a:prstGeom prst="rect">
            <a:avLst/>
          </a:prstGeom>
        </p:spPr>
        <p:txBody>
          <a:bodyPr>
            <a:spAutoFit/>
          </a:bodyPr>
          <a:lstStyle>
            <a:lvl1pPr marL="232822" indent="-232822">
              <a:buFont typeface="Wingdings" pitchFamily="2" charset="2"/>
              <a:buChar char="§"/>
              <a:tabLst/>
              <a:defRPr sz="2000">
                <a:latin typeface="Neue Haas Grotesk Text Pro" panose="020B0504020202020204" pitchFamily="34" charset="0"/>
              </a:defRPr>
            </a:lvl1pPr>
            <a:lvl2pPr marL="457178" indent="-224356">
              <a:tabLst/>
              <a:defRPr sz="1733">
                <a:latin typeface="Neue Haas Grotesk Text Pro" panose="020B0504020202020204" pitchFamily="34" charset="0"/>
              </a:defRPr>
            </a:lvl2pPr>
            <a:lvl3pPr marL="692116" indent="-234939">
              <a:tabLst/>
              <a:defRPr sz="1467">
                <a:latin typeface="Neue Haas Grotesk Text Pro" panose="020B0504020202020204" pitchFamily="34" charset="0"/>
              </a:defRPr>
            </a:lvl3pPr>
            <a:lvl4pPr marL="916472" indent="-224356">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5"/>
            <a:ext cx="2885440" cy="144741"/>
          </a:xfrm>
        </p:spPr>
        <p:txBody>
          <a:bodyPr/>
          <a:lstStyle>
            <a:lvl1pPr marL="0" indent="0">
              <a:buNone/>
              <a:defRPr sz="800"/>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109539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1540163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a:t>Click to edit Master title style</a:t>
            </a:r>
          </a:p>
        </p:txBody>
      </p:sp>
      <p:sp>
        <p:nvSpPr>
          <p:cNvPr id="3" name="Content Placeholder 2"/>
          <p:cNvSpPr>
            <a:spLocks noGrp="1"/>
          </p:cNvSpPr>
          <p:nvPr>
            <p:ph idx="1"/>
          </p:nvPr>
        </p:nvSpPr>
        <p:spPr/>
        <p:txBody>
          <a:bodyPr/>
          <a:lstStyle>
            <a:lvl1pPr marL="45720" indent="0">
              <a:buNone/>
              <a:defRPr sz="2400">
                <a:solidFill>
                  <a:schemeClr val="tx1">
                    <a:lumMod val="65000"/>
                    <a:lumOff val="35000"/>
                  </a:schemeClr>
                </a:solidFill>
              </a:defRPr>
            </a:lvl1pPr>
            <a:lvl2pPr marL="274320" indent="0">
              <a:buNone/>
              <a:defRPr sz="2000">
                <a:solidFill>
                  <a:schemeClr val="tx1">
                    <a:lumMod val="65000"/>
                    <a:lumOff val="35000"/>
                  </a:schemeClr>
                </a:solidFill>
              </a:defRPr>
            </a:lvl2pPr>
            <a:lvl3pPr marL="521208" indent="0">
              <a:buNone/>
              <a:defRPr sz="2000">
                <a:solidFill>
                  <a:schemeClr val="tx1">
                    <a:lumMod val="65000"/>
                    <a:lumOff val="35000"/>
                  </a:schemeClr>
                </a:solidFill>
              </a:defRPr>
            </a:lvl3pPr>
            <a:lvl4pPr>
              <a:defRPr sz="2000"/>
            </a:lvl4pPr>
            <a:lvl5pPr>
              <a:defRPr sz="1600"/>
            </a:lvl5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435964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dirty="0"/>
              <a:t>Click to insert disclosure text</a:t>
            </a:r>
          </a:p>
        </p:txBody>
      </p:sp>
    </p:spTree>
    <p:extLst>
      <p:ext uri="{BB962C8B-B14F-4D97-AF65-F5344CB8AC3E}">
        <p14:creationId xmlns:p14="http://schemas.microsoft.com/office/powerpoint/2010/main" val="305991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 + 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05791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756133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59701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7364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7971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81658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31206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6535888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98488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20404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28825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48928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5523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511346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17534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3848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56176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2165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94999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97727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1448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6796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072115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90159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4166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47181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1252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0748825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837107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53445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43587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765917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305965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13994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60015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483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39315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191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2.sv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1.png"/><Relationship Id="rId5" Type="http://schemas.openxmlformats.org/officeDocument/2006/relationships/slideLayout" Target="../slideLayouts/slideLayout76.xml"/><Relationship Id="rId10" Type="http://schemas.openxmlformats.org/officeDocument/2006/relationships/theme" Target="../theme/theme6.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theme" Target="../theme/theme7.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image" Target="../media/image2.sv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theme" Target="../theme/theme8.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6.sv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image" Target="../media/image2.svg"/><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image" Target="../media/image1.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2023 HealthEquity, Inc. All rights reserved.  |  HealthEquity does not provide legal, tax or financial advice.</a:t>
            </a:r>
          </a:p>
        </p:txBody>
      </p:sp>
    </p:spTree>
    <p:extLst>
      <p:ext uri="{BB962C8B-B14F-4D97-AF65-F5344CB8AC3E}">
        <p14:creationId xmlns:p14="http://schemas.microsoft.com/office/powerpoint/2010/main" val="1697552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83" r:id="rId1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12653325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693" r:id="rId20"/>
    <p:sldLayoutId id="2147483694" r:id="rId21"/>
    <p:sldLayoutId id="2147483978"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8463544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974" r:id="rId18"/>
    <p:sldLayoutId id="2147483975"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522955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981" r:id="rId7"/>
    <p:sldLayoutId id="2147483982" r:id="rId8"/>
    <p:sldLayoutId id="2147483983" r:id="rId9"/>
    <p:sldLayoutId id="2147483984" r:id="rId10"/>
    <p:sldLayoutId id="2147483985" r:id="rId1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39631059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7983760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973" r:id="rId3"/>
    <p:sldLayoutId id="2147483736" r:id="rId4"/>
    <p:sldLayoutId id="2147483737" r:id="rId5"/>
    <p:sldLayoutId id="2147483738" r:id="rId6"/>
    <p:sldLayoutId id="2147483739" r:id="rId7"/>
    <p:sldLayoutId id="2147483740" r:id="rId8"/>
    <p:sldLayoutId id="2147483741" r:id="rId9"/>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6206108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979" r:id="rId24"/>
    <p:sldLayoutId id="2147483980" r:id="rId2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Oswald" panose="02000506000000020004" pitchFamily="2"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Oswald" panose="02000506000000020004" pitchFamily="2"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17685435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2.xml"/></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79.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37.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00.xml"/><Relationship Id="rId5" Type="http://schemas.microsoft.com/office/2007/relationships/hdphoto" Target="../media/hdphoto2.wdp"/><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notesSlide" Target="../notesSlides/notesSlide32.xml"/><Relationship Id="rId1" Type="http://schemas.openxmlformats.org/officeDocument/2006/relationships/slideLayout" Target="../slideLayouts/slideLayout84.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05.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00.xml"/><Relationship Id="rId6" Type="http://schemas.microsoft.com/office/2007/relationships/hdphoto" Target="../media/hdphoto4.wdp"/><Relationship Id="rId5" Type="http://schemas.openxmlformats.org/officeDocument/2006/relationships/image" Target="../media/image54.png"/><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4.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6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dirty="0">
                <a:latin typeface="Arial" panose="020B0604020202020204" pitchFamily="34" charset="0"/>
                <a:cs typeface="Arial" panose="020B0604020202020204" pitchFamily="34" charset="0"/>
              </a:rPr>
              <a:t>HCFSA, HSA, &amp; DCFSA</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9608337" cy="2147767"/>
          </a:xfrm>
        </p:spPr>
        <p:txBody>
          <a:bodyPr/>
          <a:lstStyle/>
          <a:p>
            <a:r>
              <a:rPr lang="en-US" sz="6600" spc="400" dirty="0">
                <a:latin typeface="Arial" panose="020B0604020202020204" pitchFamily="34" charset="0"/>
                <a:cs typeface="Arial" panose="020B0604020202020204" pitchFamily="34" charset="0"/>
              </a:rPr>
              <a:t>Which account is right for me?</a:t>
            </a:r>
            <a:endParaRPr lang="en-US" sz="6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D54F6-7527-5FF3-705B-918B6EFFB8EB}"/>
              </a:ext>
            </a:extLst>
          </p:cNvPr>
          <p:cNvSpPr txBox="1"/>
          <p:nvPr/>
        </p:nvSpPr>
        <p:spPr>
          <a:xfrm>
            <a:off x="600375" y="5520351"/>
            <a:ext cx="10586738" cy="526426"/>
          </a:xfrm>
          <a:prstGeom prst="rect">
            <a:avLst/>
          </a:prstGeom>
          <a:noFill/>
        </p:spPr>
        <p:txBody>
          <a:bodyPr wrap="square">
            <a:spAutoFit/>
          </a:bodyPr>
          <a:lstStyle/>
          <a:p>
            <a:pPr algn="l">
              <a:lnSpc>
                <a:spcPct val="130000"/>
              </a:lnSpc>
              <a:spcAft>
                <a:spcPts val="600"/>
              </a:spcAft>
            </a:pPr>
            <a:r>
              <a:rPr lang="en-US" sz="2400" dirty="0">
                <a:solidFill>
                  <a:srgbClr val="2A2C2C"/>
                </a:solidFill>
                <a:latin typeface="Neue Haas Grotesk Text Pro" panose="020B0504020202020204" pitchFamily="34" charset="77"/>
              </a:rPr>
              <a:t>Auburn University</a:t>
            </a: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C6D8B7BF-035A-2395-57C5-32F1F2AFAA36}"/>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SmartArt Placeholder 9">
            <a:extLst>
              <a:ext uri="{FF2B5EF4-FFF2-40B4-BE49-F238E27FC236}">
                <a16:creationId xmlns:a16="http://schemas.microsoft.com/office/drawing/2014/main" id="{3D0C6C04-A95A-5237-8485-0E098ED03ED2}"/>
              </a:ext>
              <a:ext uri="{C183D7F6-B498-43B3-948B-1728B52AA6E4}">
                <adec:decorative xmlns:adec="http://schemas.microsoft.com/office/drawing/2017/decorative" val="1"/>
              </a:ext>
            </a:extLst>
          </p:cNvPr>
          <p:cNvSpPr>
            <a:spLocks noGrp="1"/>
          </p:cNvSpPr>
          <p:nvPr>
            <p:ph type="dgm" sz="quarter" idx="47"/>
          </p:nvPr>
        </p:nvSpPr>
        <p:spPr>
          <a:xfrm>
            <a:off x="1969818" y="3836896"/>
            <a:ext cx="5933857" cy="2365771"/>
          </a:xfrm>
        </p:spPr>
        <p:txBody>
          <a:bodyPr/>
          <a:lstStyle/>
          <a:p>
            <a:endParaRPr lang="en-US"/>
          </a:p>
        </p:txBody>
      </p:sp>
      <p:sp>
        <p:nvSpPr>
          <p:cNvPr id="14" name="SmartArt Placeholder 8">
            <a:extLst>
              <a:ext uri="{FF2B5EF4-FFF2-40B4-BE49-F238E27FC236}">
                <a16:creationId xmlns:a16="http://schemas.microsoft.com/office/drawing/2014/main" id="{0672FA3B-9810-282E-886D-8256DABE7A36}"/>
              </a:ext>
              <a:ext uri="{C183D7F6-B498-43B3-948B-1728B52AA6E4}">
                <adec:decorative xmlns:adec="http://schemas.microsoft.com/office/drawing/2017/decorative" val="1"/>
              </a:ext>
            </a:extLst>
          </p:cNvPr>
          <p:cNvSpPr>
            <a:spLocks noGrp="1"/>
          </p:cNvSpPr>
          <p:nvPr>
            <p:ph type="dgm" sz="quarter" idx="27"/>
          </p:nvPr>
        </p:nvSpPr>
        <p:spPr>
          <a:xfrm>
            <a:off x="7785576" y="3836896"/>
            <a:ext cx="118099" cy="2365771"/>
          </a:xfrm>
        </p:spPr>
        <p:txBody>
          <a:bodyPr/>
          <a:lstStyle/>
          <a:p>
            <a:endParaRPr lang="en-US"/>
          </a:p>
        </p:txBody>
      </p:sp>
      <p:sp>
        <p:nvSpPr>
          <p:cNvPr id="8" name="Title 7">
            <a:extLst>
              <a:ext uri="{FF2B5EF4-FFF2-40B4-BE49-F238E27FC236}">
                <a16:creationId xmlns:a16="http://schemas.microsoft.com/office/drawing/2014/main" id="{56CC7F7A-0CD0-5793-DE42-EB548E942A2D}"/>
              </a:ext>
            </a:extLst>
          </p:cNvPr>
          <p:cNvSpPr>
            <a:spLocks noGrp="1"/>
          </p:cNvSpPr>
          <p:nvPr>
            <p:ph type="title"/>
          </p:nvPr>
        </p:nvSpPr>
        <p:spPr>
          <a:xfrm>
            <a:off x="853442" y="4307560"/>
            <a:ext cx="6902433" cy="1388585"/>
          </a:xfrm>
        </p:spPr>
        <p:txBody>
          <a:bodyPr/>
          <a:lstStyle/>
          <a:p>
            <a:r>
              <a:rPr lang="en-US" dirty="0">
                <a:latin typeface="Arial" panose="020B0604020202020204" pitchFamily="34" charset="0"/>
                <a:cs typeface="Arial" panose="020B0604020202020204" pitchFamily="34" charset="0"/>
              </a:rPr>
              <a:t>Providing documentation to verify eligibility</a:t>
            </a:r>
          </a:p>
        </p:txBody>
      </p:sp>
    </p:spTree>
    <p:extLst>
      <p:ext uri="{BB962C8B-B14F-4D97-AF65-F5344CB8AC3E}">
        <p14:creationId xmlns:p14="http://schemas.microsoft.com/office/powerpoint/2010/main" val="23129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9C69-A78A-A753-9FFD-DAE51CE031C8}"/>
              </a:ext>
            </a:extLst>
          </p:cNvPr>
          <p:cNvSpPr>
            <a:spLocks noGrp="1"/>
          </p:cNvSpPr>
          <p:nvPr>
            <p:ph type="title"/>
          </p:nvPr>
        </p:nvSpPr>
        <p:spPr>
          <a:xfrm>
            <a:off x="853444" y="365762"/>
            <a:ext cx="4826921" cy="2832999"/>
          </a:xfrm>
        </p:spPr>
        <p:txBody>
          <a:bodyPr/>
          <a:lstStyle/>
          <a:p>
            <a:r>
              <a:rPr lang="en-US" dirty="0"/>
              <a:t>Log into your online account </a:t>
            </a:r>
            <a:br>
              <a:rPr lang="en-US" dirty="0"/>
            </a:br>
            <a:r>
              <a:rPr lang="en-US" dirty="0"/>
              <a:t>to upload documentation</a:t>
            </a:r>
          </a:p>
        </p:txBody>
      </p:sp>
      <p:pic>
        <p:nvPicPr>
          <p:cNvPr id="5" name="Picture 5">
            <a:extLst>
              <a:ext uri="{FF2B5EF4-FFF2-40B4-BE49-F238E27FC236}">
                <a16:creationId xmlns:a16="http://schemas.microsoft.com/office/drawing/2014/main" id="{DF39B150-53A7-E112-BDBB-B78BEDD9E6C7}"/>
              </a:ext>
              <a:ext uri="{C183D7F6-B498-43B3-948B-1728B52AA6E4}">
                <adec:decorative xmlns:adec="http://schemas.microsoft.com/office/drawing/2017/decorative" val="1"/>
              </a:ext>
            </a:extLst>
          </p:cNvPr>
          <p:cNvPicPr>
            <a:picLocks noGrp="1" noChangeAspect="1"/>
          </p:cNvPicPr>
          <p:nvPr>
            <p:ph sz="quarter" idx="14"/>
          </p:nvPr>
        </p:nvPicPr>
        <p:blipFill rotWithShape="1">
          <a:blip r:embed="rId3" cstate="screen">
            <a:extLst>
              <a:ext uri="{28A0092B-C50C-407E-A947-70E740481C1C}">
                <a14:useLocalDpi xmlns:a14="http://schemas.microsoft.com/office/drawing/2010/main"/>
              </a:ext>
            </a:extLst>
          </a:blip>
          <a:srcRect l="-5161" b="-3518"/>
          <a:stretch/>
        </p:blipFill>
        <p:spPr>
          <a:xfrm>
            <a:off x="4267200" y="426301"/>
            <a:ext cx="7924800" cy="6279299"/>
          </a:xfrm>
        </p:spPr>
      </p:pic>
      <p:sp>
        <p:nvSpPr>
          <p:cNvPr id="3" name="TextBox 2">
            <a:extLst>
              <a:ext uri="{FF2B5EF4-FFF2-40B4-BE49-F238E27FC236}">
                <a16:creationId xmlns:a16="http://schemas.microsoft.com/office/drawing/2014/main" id="{AE638F88-66F8-FA3B-5AB7-166ED3A8F48D}"/>
              </a:ext>
            </a:extLst>
          </p:cNvPr>
          <p:cNvSpPr txBox="1"/>
          <p:nvPr/>
        </p:nvSpPr>
        <p:spPr>
          <a:xfrm>
            <a:off x="853442" y="3429000"/>
            <a:ext cx="3669212" cy="2259721"/>
          </a:xfrm>
          <a:prstGeom prst="rect">
            <a:avLst/>
          </a:prstGeom>
          <a:noFill/>
        </p:spPr>
        <p:txBody>
          <a:bodyPr wrap="square" lIns="0" rtlCol="0">
            <a:spAutoFit/>
          </a:bodyPr>
          <a:lstStyle/>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Log into your account</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Click </a:t>
            </a:r>
            <a:r>
              <a:rPr lang="en-US" sz="2000" b="1" dirty="0">
                <a:solidFill>
                  <a:srgbClr val="2A2C2C"/>
                </a:solidFill>
                <a:latin typeface="Neue Haas Grotesk Text Pro" panose="020B0504020202020204" pitchFamily="34" charset="77"/>
              </a:rPr>
              <a:t>Transactions </a:t>
            </a:r>
            <a:br>
              <a:rPr lang="en-US" sz="2000" b="1" dirty="0">
                <a:solidFill>
                  <a:srgbClr val="2A2C2C"/>
                </a:solidFill>
                <a:latin typeface="Neue Haas Grotesk Text Pro" panose="020B0504020202020204" pitchFamily="34" charset="77"/>
              </a:rPr>
            </a:br>
            <a:r>
              <a:rPr lang="en-US" sz="2000" b="1" dirty="0">
                <a:solidFill>
                  <a:srgbClr val="2A2C2C"/>
                </a:solidFill>
                <a:latin typeface="Neue Haas Grotesk Text Pro" panose="020B0504020202020204" pitchFamily="34" charset="77"/>
              </a:rPr>
              <a:t>needing attention</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Follow the instructions </a:t>
            </a:r>
            <a:br>
              <a:rPr lang="en-US" sz="2000" dirty="0">
                <a:solidFill>
                  <a:srgbClr val="2A2C2C"/>
                </a:solidFill>
                <a:latin typeface="Neue Haas Grotesk Text Pro" panose="020B0504020202020204" pitchFamily="34" charset="77"/>
              </a:rPr>
            </a:br>
            <a:r>
              <a:rPr lang="en-US" sz="2000" dirty="0">
                <a:solidFill>
                  <a:srgbClr val="2A2C2C"/>
                </a:solidFill>
                <a:latin typeface="Neue Haas Grotesk Text Pro" panose="020B0504020202020204" pitchFamily="34" charset="77"/>
              </a:rPr>
              <a:t>to upload documentation</a:t>
            </a:r>
          </a:p>
        </p:txBody>
      </p:sp>
      <p:sp>
        <p:nvSpPr>
          <p:cNvPr id="6" name="Rectangle 5">
            <a:extLst>
              <a:ext uri="{FF2B5EF4-FFF2-40B4-BE49-F238E27FC236}">
                <a16:creationId xmlns:a16="http://schemas.microsoft.com/office/drawing/2014/main" id="{8717AF0B-37C0-CD94-DC98-680CDDE9EE46}"/>
              </a:ext>
              <a:ext uri="{C183D7F6-B498-43B3-948B-1728B52AA6E4}">
                <adec:decorative xmlns:adec="http://schemas.microsoft.com/office/drawing/2017/decorative" val="1"/>
              </a:ext>
            </a:extLst>
          </p:cNvPr>
          <p:cNvSpPr/>
          <p:nvPr/>
        </p:nvSpPr>
        <p:spPr>
          <a:xfrm>
            <a:off x="9254068" y="3001434"/>
            <a:ext cx="512233" cy="88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Tree>
    <p:extLst>
      <p:ext uri="{BB962C8B-B14F-4D97-AF65-F5344CB8AC3E}">
        <p14:creationId xmlns:p14="http://schemas.microsoft.com/office/powerpoint/2010/main" val="389898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2"/>
            <a:ext cx="2885440" cy="2832999"/>
          </a:xfrm>
        </p:spPr>
        <p:txBody>
          <a:bodyPr/>
          <a:lstStyle/>
          <a:p>
            <a:r>
              <a:rPr lang="en-US" dirty="0">
                <a:latin typeface="Arial" panose="020B0604020202020204" pitchFamily="34" charset="0"/>
                <a:cs typeface="Arial" panose="020B0604020202020204" pitchFamily="34" charset="0"/>
              </a:rPr>
              <a:t>Download the EZ Receipts mobile app </a:t>
            </a:r>
          </a:p>
        </p:txBody>
      </p:sp>
      <p:pic>
        <p:nvPicPr>
          <p:cNvPr id="11" name="Picture Placeholder 5">
            <a:extLst>
              <a:ext uri="{FF2B5EF4-FFF2-40B4-BE49-F238E27FC236}">
                <a16:creationId xmlns:a16="http://schemas.microsoft.com/office/drawing/2014/main" id="{E95650D7-E836-F964-4204-E5A897380A9F}"/>
              </a:ext>
              <a:ext uri="{C183D7F6-B498-43B3-948B-1728B52AA6E4}">
                <adec:decorative xmlns:adec="http://schemas.microsoft.com/office/drawing/2017/decorative" val="1"/>
              </a:ext>
            </a:extLst>
          </p:cNvPr>
          <p:cNvPicPr>
            <a:picLocks noGrp="1" noChangeAspect="1"/>
          </p:cNvPicPr>
          <p:nvPr>
            <p:ph type="pic" idx="17"/>
          </p:nvPr>
        </p:nvPicPr>
        <p:blipFill rotWithShape="1">
          <a:blip r:embed="rId3" cstate="email">
            <a:extLst>
              <a:ext uri="{28A0092B-C50C-407E-A947-70E740481C1C}">
                <a14:useLocalDpi xmlns:a14="http://schemas.microsoft.com/office/drawing/2010/main"/>
              </a:ext>
            </a:extLst>
          </a:blip>
          <a:srcRect/>
          <a:stretch/>
        </p:blipFill>
        <p:spPr>
          <a:xfrm>
            <a:off x="4209829" y="433993"/>
            <a:ext cx="3710609" cy="6424003"/>
          </a:xfrm>
        </p:spPr>
      </p:pic>
      <p:sp>
        <p:nvSpPr>
          <p:cNvPr id="14" name="Content Placeholder 7">
            <a:extLst>
              <a:ext uri="{FF2B5EF4-FFF2-40B4-BE49-F238E27FC236}">
                <a16:creationId xmlns:a16="http://schemas.microsoft.com/office/drawing/2014/main" id="{2B47EEEB-D621-CCDE-4221-D5CA798B3E92}"/>
              </a:ext>
            </a:extLst>
          </p:cNvPr>
          <p:cNvSpPr txBox="1">
            <a:spLocks/>
          </p:cNvSpPr>
          <p:nvPr/>
        </p:nvSpPr>
        <p:spPr>
          <a:xfrm>
            <a:off x="8201988" y="796718"/>
            <a:ext cx="3256587" cy="4875419"/>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346066" indent="-346066">
              <a:buFont typeface="Wingdings" pitchFamily="2" charset="2"/>
              <a:buChar char="ü"/>
            </a:pPr>
            <a:r>
              <a:rPr lang="en-US" dirty="0">
                <a:latin typeface="Arial" panose="020B0604020202020204" pitchFamily="34" charset="0"/>
                <a:cs typeface="Arial" panose="020B0604020202020204" pitchFamily="34" charset="0"/>
              </a:rPr>
              <a:t>On-the-go access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history</a:t>
            </a:r>
            <a:r>
              <a:rPr lang="en-US" baseline="30000" dirty="0">
                <a:latin typeface="Arial" panose="020B0604020202020204" pitchFamily="34" charset="0"/>
                <a:cs typeface="Arial" panose="020B0604020202020204" pitchFamily="34" charset="0"/>
              </a:rPr>
              <a:t>1</a:t>
            </a:r>
          </a:p>
          <a:p>
            <a:pPr marL="346066" indent="-346066">
              <a:buFont typeface="Wingdings" pitchFamily="2" charset="2"/>
              <a:buChar char="ü"/>
            </a:pPr>
            <a:r>
              <a:rPr lang="en-US" dirty="0">
                <a:latin typeface="Arial" panose="020B0604020202020204" pitchFamily="34" charset="0"/>
                <a:cs typeface="Arial" panose="020B0604020202020204" pitchFamily="34" charset="0"/>
              </a:rPr>
              <a:t>Scan barcodes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check product eligibility</a:t>
            </a:r>
          </a:p>
          <a:p>
            <a:pPr marL="346066" indent="-346066">
              <a:buFont typeface="Wingdings" pitchFamily="2" charset="2"/>
              <a:buChar char="ü"/>
            </a:pPr>
            <a:r>
              <a:rPr lang="en-US" dirty="0">
                <a:latin typeface="Arial" panose="020B0604020202020204" pitchFamily="34" charset="0"/>
                <a:cs typeface="Arial" panose="020B0604020202020204" pitchFamily="34" charset="0"/>
              </a:rPr>
              <a:t>Photo documentation</a:t>
            </a:r>
          </a:p>
          <a:p>
            <a:pPr marL="346066" indent="-346066">
              <a:buFont typeface="Wingdings" pitchFamily="2" charset="2"/>
              <a:buChar char="ü"/>
            </a:pPr>
            <a:r>
              <a:rPr lang="en-US" dirty="0">
                <a:latin typeface="Arial" panose="020B0604020202020204" pitchFamily="34" charset="0"/>
                <a:cs typeface="Arial" panose="020B0604020202020204" pitchFamily="34" charset="0"/>
              </a:rPr>
              <a:t>Send payments and reimbursements </a:t>
            </a:r>
          </a:p>
          <a:p>
            <a:pPr marL="346066" indent="-346066">
              <a:buFont typeface="Wingdings" pitchFamily="2" charset="2"/>
              <a:buChar char="ü"/>
            </a:pPr>
            <a:r>
              <a:rPr lang="en-US" dirty="0">
                <a:latin typeface="Arial" panose="020B0604020202020204" pitchFamily="34" charset="0"/>
                <a:cs typeface="Arial" panose="020B0604020202020204" pitchFamily="34" charset="0"/>
              </a:rPr>
              <a:t>Manage debit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card transactions</a:t>
            </a:r>
            <a:r>
              <a:rPr lang="en-US" baseline="30000" dirty="0">
                <a:latin typeface="Arial" panose="020B0604020202020204" pitchFamily="34" charset="0"/>
                <a:cs typeface="Arial" panose="020B0604020202020204" pitchFamily="34" charset="0"/>
              </a:rPr>
              <a:t>2</a:t>
            </a:r>
          </a:p>
          <a:p>
            <a:pPr marL="346066" indent="-346066">
              <a:buFont typeface="Wingdings" pitchFamily="2" charset="2"/>
              <a:buChar char="ü"/>
            </a:pPr>
            <a:r>
              <a:rPr lang="en-US" dirty="0">
                <a:latin typeface="Arial" panose="020B0604020202020204" pitchFamily="34" charset="0"/>
                <a:cs typeface="Arial" panose="020B0604020202020204" pitchFamily="34" charset="0"/>
              </a:rPr>
              <a:t>Initiate claims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view their status</a:t>
            </a:r>
          </a:p>
        </p:txBody>
      </p:sp>
      <p:sp>
        <p:nvSpPr>
          <p:cNvPr id="15" name="Content Placeholder 8">
            <a:extLst>
              <a:ext uri="{FF2B5EF4-FFF2-40B4-BE49-F238E27FC236}">
                <a16:creationId xmlns:a16="http://schemas.microsoft.com/office/drawing/2014/main" id="{0CC36BF3-03CA-32DE-9E89-FF444E0E21D1}"/>
              </a:ext>
            </a:extLst>
          </p:cNvPr>
          <p:cNvSpPr>
            <a:spLocks noGrp="1"/>
          </p:cNvSpPr>
          <p:nvPr>
            <p:ph sz="quarter" idx="15"/>
          </p:nvPr>
        </p:nvSpPr>
        <p:spPr>
          <a:xfrm>
            <a:off x="853017" y="5571302"/>
            <a:ext cx="2885441" cy="1107996"/>
          </a:xfrm>
        </p:spPr>
        <p:txBody>
          <a:bodyPr/>
          <a:lstStyle/>
          <a:p>
            <a:pPr>
              <a:lnSpc>
                <a:spcPct val="100000"/>
              </a:lnSpc>
            </a:pPr>
            <a:r>
              <a:rPr lang="en-US" baseline="30000" dirty="0">
                <a:latin typeface="+mn-lt"/>
              </a:rPr>
              <a:t>1</a:t>
            </a:r>
            <a:r>
              <a:rPr lang="en-US" dirty="0">
                <a:latin typeface="+mn-lt"/>
              </a:rPr>
              <a:t>Accounts must be activated via the HealthEquity website </a:t>
            </a:r>
            <a:br>
              <a:rPr lang="en-US" dirty="0">
                <a:latin typeface="+mn-lt"/>
              </a:rPr>
            </a:br>
            <a:r>
              <a:rPr lang="en-US" dirty="0">
                <a:latin typeface="+mn-lt"/>
              </a:rPr>
              <a:t>in order to use the mobile app. |  </a:t>
            </a:r>
            <a:r>
              <a:rPr lang="en-US" baseline="30000" dirty="0">
                <a:latin typeface="+mn-lt"/>
              </a:rPr>
              <a:t>2</a:t>
            </a:r>
            <a:r>
              <a:rPr lang="en-US" dirty="0">
                <a:latin typeface="+mn-lt"/>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Tree>
    <p:extLst>
      <p:ext uri="{BB962C8B-B14F-4D97-AF65-F5344CB8AC3E}">
        <p14:creationId xmlns:p14="http://schemas.microsoft.com/office/powerpoint/2010/main" val="245646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9C69-A78A-A753-9FFD-DAE51CE031C8}"/>
              </a:ext>
            </a:extLst>
          </p:cNvPr>
          <p:cNvSpPr>
            <a:spLocks noGrp="1"/>
          </p:cNvSpPr>
          <p:nvPr>
            <p:ph type="title"/>
          </p:nvPr>
        </p:nvSpPr>
        <p:spPr>
          <a:xfrm>
            <a:off x="853443" y="365761"/>
            <a:ext cx="6249723" cy="2832999"/>
          </a:xfrm>
        </p:spPr>
        <p:txBody>
          <a:bodyPr/>
          <a:lstStyle/>
          <a:p>
            <a:r>
              <a:rPr lang="en-US" dirty="0"/>
              <a:t>Follow the steps on </a:t>
            </a:r>
            <a:br>
              <a:rPr lang="en-US" dirty="0"/>
            </a:br>
            <a:r>
              <a:rPr lang="en-US" dirty="0"/>
              <a:t>the app to upload documentation and verify a transaction</a:t>
            </a:r>
          </a:p>
        </p:txBody>
      </p:sp>
      <p:sp>
        <p:nvSpPr>
          <p:cNvPr id="7" name="TextBox 6">
            <a:extLst>
              <a:ext uri="{FF2B5EF4-FFF2-40B4-BE49-F238E27FC236}">
                <a16:creationId xmlns:a16="http://schemas.microsoft.com/office/drawing/2014/main" id="{E003C1F8-66A4-23D1-D3BE-64420C675588}"/>
              </a:ext>
            </a:extLst>
          </p:cNvPr>
          <p:cNvSpPr txBox="1"/>
          <p:nvPr/>
        </p:nvSpPr>
        <p:spPr>
          <a:xfrm>
            <a:off x="845412" y="3371036"/>
            <a:ext cx="4755840" cy="2557239"/>
          </a:xfrm>
          <a:prstGeom prst="rect">
            <a:avLst/>
          </a:prstGeom>
          <a:noFill/>
        </p:spPr>
        <p:txBody>
          <a:bodyPr wrap="square" lIns="0" rtlCol="0">
            <a:spAutoFit/>
          </a:bodyPr>
          <a:lstStyle/>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Once you’ve opened the app, you can use the camera function to take a photo of your receipt or document.</a:t>
            </a:r>
          </a:p>
          <a:p>
            <a:pPr marL="232828" indent="-232828">
              <a:lnSpc>
                <a:spcPct val="130000"/>
              </a:lnSpc>
              <a:spcAft>
                <a:spcPts val="800"/>
              </a:spcAft>
              <a:buFont typeface="Wingdings" pitchFamily="2" charset="2"/>
              <a:buChar char="§"/>
            </a:pPr>
            <a:r>
              <a:rPr lang="en-US" sz="2000" dirty="0">
                <a:solidFill>
                  <a:srgbClr val="2A2C2C"/>
                </a:solidFill>
                <a:latin typeface="Neue Haas Grotesk Text Pro" panose="020B0504020202020204" pitchFamily="34" charset="77"/>
              </a:rPr>
              <a:t>Follow the instructions to upload your documentation and verify the card transaction you’ve selected. </a:t>
            </a:r>
          </a:p>
        </p:txBody>
      </p:sp>
      <p:pic>
        <p:nvPicPr>
          <p:cNvPr id="5" name="Picture 4" descr="Health Equity App view showing Spending Amount, Recent Transactions, and Resources. ">
            <a:extLst>
              <a:ext uri="{FF2B5EF4-FFF2-40B4-BE49-F238E27FC236}">
                <a16:creationId xmlns:a16="http://schemas.microsoft.com/office/drawing/2014/main" id="{EDC4A19B-2268-E580-7AC4-754288DCBC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2620" y="662129"/>
            <a:ext cx="2831893" cy="5764924"/>
          </a:xfrm>
          <a:prstGeom prst="rect">
            <a:avLst/>
          </a:prstGeom>
        </p:spPr>
      </p:pic>
      <p:pic>
        <p:nvPicPr>
          <p:cNvPr id="6" name="Content Placeholder 5">
            <a:extLst>
              <a:ext uri="{FF2B5EF4-FFF2-40B4-BE49-F238E27FC236}">
                <a16:creationId xmlns:a16="http://schemas.microsoft.com/office/drawing/2014/main" id="{99C1D023-797D-E13C-FA13-D01C60FEACE4}"/>
              </a:ext>
              <a:ext uri="{C183D7F6-B498-43B3-948B-1728B52AA6E4}">
                <adec:decorative xmlns:adec="http://schemas.microsoft.com/office/drawing/2017/decorative" val="1"/>
              </a:ext>
            </a:extLst>
          </p:cNvPr>
          <p:cNvPicPr>
            <a:picLocks noGrp="1" noChangeAspect="1"/>
          </p:cNvPicPr>
          <p:nvPr>
            <p:ph sz="quarter" idx="14"/>
          </p:nvPr>
        </p:nvPicPr>
        <p:blipFill>
          <a:blip r:embed="rId4" cstate="screen">
            <a:extLst>
              <a:ext uri="{28A0092B-C50C-407E-A947-70E740481C1C}">
                <a14:useLocalDpi xmlns:a14="http://schemas.microsoft.com/office/drawing/2010/main"/>
              </a:ext>
            </a:extLst>
          </a:blip>
          <a:stretch>
            <a:fillRect/>
          </a:stretch>
        </p:blipFill>
        <p:spPr>
          <a:xfrm>
            <a:off x="7775278" y="788157"/>
            <a:ext cx="2545965" cy="5512865"/>
          </a:xfrm>
        </p:spPr>
      </p:pic>
    </p:spTree>
    <p:extLst>
      <p:ext uri="{BB962C8B-B14F-4D97-AF65-F5344CB8AC3E}">
        <p14:creationId xmlns:p14="http://schemas.microsoft.com/office/powerpoint/2010/main" val="250582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9918E-C4BB-6D01-F76A-29C4D65EFE5C}"/>
              </a:ext>
            </a:extLst>
          </p:cNvPr>
          <p:cNvSpPr>
            <a:spLocks noGrp="1"/>
          </p:cNvSpPr>
          <p:nvPr>
            <p:ph type="title"/>
          </p:nvPr>
        </p:nvSpPr>
        <p:spPr>
          <a:xfrm>
            <a:off x="853443" y="365760"/>
            <a:ext cx="5019533" cy="2833211"/>
          </a:xfrm>
        </p:spPr>
        <p:txBody>
          <a:bodyPr/>
          <a:lstStyle/>
          <a:p>
            <a:r>
              <a:rPr lang="en-US" dirty="0">
                <a:latin typeface="Arial" panose="020B0604020202020204" pitchFamily="34" charset="0"/>
              </a:rPr>
              <a:t>Why do I have to substantiate some transactions, but not all of them? </a:t>
            </a:r>
          </a:p>
        </p:txBody>
      </p:sp>
      <p:pic>
        <p:nvPicPr>
          <p:cNvPr id="6" name="Picture Placeholder 5">
            <a:extLst>
              <a:ext uri="{FF2B5EF4-FFF2-40B4-BE49-F238E27FC236}">
                <a16:creationId xmlns:a16="http://schemas.microsoft.com/office/drawing/2014/main" id="{D8C6A19E-7994-7B20-74BB-708EC0F8E311}"/>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print">
            <a:extLst>
              <a:ext uri="{28A0092B-C50C-407E-A947-70E740481C1C}">
                <a14:useLocalDpi xmlns:a14="http://schemas.microsoft.com/office/drawing/2010/main"/>
              </a:ext>
            </a:extLst>
          </a:blip>
          <a:srcRect/>
          <a:stretch/>
        </p:blipFill>
        <p:spPr>
          <a:xfrm>
            <a:off x="6319027" y="-4"/>
            <a:ext cx="5860036" cy="6857999"/>
          </a:xfrm>
        </p:spPr>
      </p:pic>
    </p:spTree>
    <p:extLst>
      <p:ext uri="{BB962C8B-B14F-4D97-AF65-F5344CB8AC3E}">
        <p14:creationId xmlns:p14="http://schemas.microsoft.com/office/powerpoint/2010/main" val="83903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99F7F1-D1C1-4E45-97E5-E3BDFF167D6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272050"/>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Name(s)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Name(s) of patient</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Date(s) of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Description(s)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Cost(s) of service</a:t>
            </a:r>
          </a:p>
        </p:txBody>
      </p:sp>
    </p:spTree>
    <p:extLst>
      <p:ext uri="{BB962C8B-B14F-4D97-AF65-F5344CB8AC3E}">
        <p14:creationId xmlns:p14="http://schemas.microsoft.com/office/powerpoint/2010/main" val="293981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7D9E57-A46C-F14A-3748-84F4EC668B19}"/>
              </a:ext>
              <a:ext uri="{C183D7F6-B498-43B3-948B-1728B52AA6E4}">
                <adec:decorative xmlns:adec="http://schemas.microsoft.com/office/drawing/2017/decorative" val="1"/>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2733" y="0"/>
            <a:ext cx="7949267" cy="6858000"/>
          </a:xfrm>
          <a:prstGeom prst="rect">
            <a:avLst/>
          </a:prstGeom>
        </p:spPr>
      </p:pic>
      <p:sp>
        <p:nvSpPr>
          <p:cNvPr id="7" name="Rectangle 6">
            <a:extLst>
              <a:ext uri="{FF2B5EF4-FFF2-40B4-BE49-F238E27FC236}">
                <a16:creationId xmlns:a16="http://schemas.microsoft.com/office/drawing/2014/main" id="{4AFFB896-43BA-304D-A574-87669C810AD4}"/>
              </a:ext>
              <a:ext uri="{C183D7F6-B498-43B3-948B-1728B52AA6E4}">
                <adec:decorative xmlns:adec="http://schemas.microsoft.com/office/drawing/2017/decorative" val="1"/>
              </a:ext>
            </a:extLst>
          </p:cNvPr>
          <p:cNvSpPr/>
          <p:nvPr/>
        </p:nvSpPr>
        <p:spPr>
          <a:xfrm>
            <a:off x="814192" y="1486327"/>
            <a:ext cx="5397140" cy="4308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9" name="Rectangle 8">
            <a:extLst>
              <a:ext uri="{FF2B5EF4-FFF2-40B4-BE49-F238E27FC236}">
                <a16:creationId xmlns:a16="http://schemas.microsoft.com/office/drawing/2014/main" id="{DCF3072F-E0C9-344A-BC38-36D4D62843CC}"/>
              </a:ext>
              <a:ext uri="{C183D7F6-B498-43B3-948B-1728B52AA6E4}">
                <adec:decorative xmlns:adec="http://schemas.microsoft.com/office/drawing/2017/decorative" val="1"/>
              </a:ext>
            </a:extLst>
          </p:cNvPr>
          <p:cNvSpPr/>
          <p:nvPr/>
        </p:nvSpPr>
        <p:spPr>
          <a:xfrm>
            <a:off x="6079526" y="1426028"/>
            <a:ext cx="164759" cy="43083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10" name="TextBox 9">
            <a:extLst>
              <a:ext uri="{FF2B5EF4-FFF2-40B4-BE49-F238E27FC236}">
                <a16:creationId xmlns:a16="http://schemas.microsoft.com/office/drawing/2014/main" id="{107EDFD8-6E5F-3040-BF36-7EA44781ECB4}"/>
              </a:ext>
            </a:extLst>
          </p:cNvPr>
          <p:cNvSpPr txBox="1"/>
          <p:nvPr/>
        </p:nvSpPr>
        <p:spPr>
          <a:xfrm>
            <a:off x="913478" y="2137167"/>
            <a:ext cx="5182522" cy="3416320"/>
          </a:xfrm>
          <a:prstGeom prst="rect">
            <a:avLst/>
          </a:prstGeom>
          <a:noFill/>
        </p:spPr>
        <p:txBody>
          <a:bodyPr wrap="square" lIns="91440" tIns="45720" rIns="91440" bIns="45720" rtlCol="0" anchor="t">
            <a:spAutoFit/>
          </a:bodyPr>
          <a:lstStyle/>
          <a:p>
            <a:pPr marR="0" lvl="0" algn="l" defTabSz="609585" rtl="0" eaLnBrk="1" fontAlgn="auto" latinLnBrk="0" hangingPunct="1">
              <a:lnSpc>
                <a:spcPct val="100000"/>
              </a:lnSpc>
              <a:spcBef>
                <a:spcPct val="0"/>
              </a:spcBef>
              <a:spcAft>
                <a:spcPts val="1800"/>
              </a:spcAft>
              <a:buClrTx/>
              <a:buSzTx/>
              <a:tabLst/>
              <a:defRPr/>
            </a:pPr>
            <a:r>
              <a:rPr lang="en-US" sz="3600" dirty="0">
                <a:solidFill>
                  <a:srgbClr val="007A96"/>
                </a:solidFill>
                <a:latin typeface="Arial"/>
              </a:rPr>
              <a:t>L</a:t>
            </a:r>
            <a:r>
              <a:rPr kumimoji="0" lang="en-US" sz="3600" b="0" i="0" u="none" strike="noStrike" kern="1200" cap="none" spc="0" normalizeH="0" baseline="0" noProof="0" dirty="0" err="1">
                <a:ln>
                  <a:noFill/>
                </a:ln>
                <a:solidFill>
                  <a:srgbClr val="007A96"/>
                </a:solidFill>
                <a:effectLst/>
                <a:uLnTx/>
                <a:uFillTx/>
                <a:latin typeface="Arial"/>
                <a:ea typeface="+mn-ea"/>
                <a:cs typeface="+mn-cs"/>
              </a:rPr>
              <a:t>og</a:t>
            </a:r>
            <a:r>
              <a:rPr kumimoji="0" lang="en-US" sz="3600" b="0" i="0" u="none" strike="noStrike" kern="1200" cap="none" spc="0" normalizeH="0" baseline="0" noProof="0" dirty="0">
                <a:ln>
                  <a:noFill/>
                </a:ln>
                <a:solidFill>
                  <a:srgbClr val="007A96"/>
                </a:solidFill>
                <a:effectLst/>
                <a:uLnTx/>
                <a:uFillTx/>
                <a:latin typeface="Arial"/>
                <a:ea typeface="+mn-ea"/>
                <a:cs typeface="+mn-cs"/>
              </a:rPr>
              <a:t> in to your online account or the</a:t>
            </a:r>
            <a:r>
              <a:rPr lang="en-US" sz="3600" dirty="0">
                <a:solidFill>
                  <a:srgbClr val="007A96"/>
                </a:solidFill>
                <a:latin typeface="Arial"/>
              </a:rPr>
              <a:t> mobile app to check account balances and spend down funds on eligible expenses</a:t>
            </a:r>
            <a:endParaRPr kumimoji="0" lang="en-US" sz="36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872820EF-1C1C-0E4F-AE55-038B806A73F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59956B-6998-2D18-1ED3-1C272A2C797C}"/>
              </a:ext>
            </a:extLst>
          </p:cNvPr>
          <p:cNvSpPr>
            <a:spLocks noGrp="1"/>
          </p:cNvSpPr>
          <p:nvPr>
            <p:ph type="title"/>
          </p:nvPr>
        </p:nvSpPr>
        <p:spPr>
          <a:xfrm>
            <a:off x="860301" y="-656591"/>
            <a:ext cx="10972800" cy="656591"/>
          </a:xfrm>
        </p:spPr>
        <p:txBody>
          <a:bodyPr vert="horz" wrap="square" lIns="0" tIns="0" rIns="0" bIns="0" rtlCol="0" anchor="b" anchorCtr="0">
            <a:normAutofit fontScale="90000"/>
          </a:bodyPr>
          <a:lstStyle/>
          <a:p>
            <a:r>
              <a:rPr lang="en-US" dirty="0"/>
              <a:t>Log into your online account</a:t>
            </a:r>
          </a:p>
        </p:txBody>
      </p:sp>
    </p:spTree>
    <p:extLst>
      <p:ext uri="{BB962C8B-B14F-4D97-AF65-F5344CB8AC3E}">
        <p14:creationId xmlns:p14="http://schemas.microsoft.com/office/powerpoint/2010/main" val="831839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196916"/>
            <a:ext cx="12192000" cy="6661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4" name="TextBox 3">
            <a:extLst>
              <a:ext uri="{FF2B5EF4-FFF2-40B4-BE49-F238E27FC236}">
                <a16:creationId xmlns:a16="http://schemas.microsoft.com/office/drawing/2014/main" id="{EEFEED4D-9961-324F-9A0C-A6A0D5739F53}"/>
              </a:ext>
            </a:extLst>
          </p:cNvPr>
          <p:cNvSpPr txBox="1"/>
          <p:nvPr/>
        </p:nvSpPr>
        <p:spPr>
          <a:xfrm>
            <a:off x="2187228" y="2839549"/>
            <a:ext cx="7774760" cy="1512337"/>
          </a:xfrm>
          <a:prstGeom prst="rect">
            <a:avLst/>
          </a:prstGeom>
          <a:noFill/>
        </p:spPr>
        <p:txBody>
          <a:bodyPr wrap="square" rtlCol="0">
            <a:spAutoFit/>
          </a:bodyPr>
          <a:lstStyle/>
          <a:p>
            <a:pPr marL="0" marR="0" lvl="0" indent="0" algn="ctr" defTabSz="60957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a:ln>
                  <a:noFill/>
                </a:ln>
                <a:solidFill>
                  <a:srgbClr val="592C82"/>
                </a:solidFill>
                <a:effectLst/>
                <a:uLnTx/>
                <a:uFillTx/>
                <a:latin typeface="Arial"/>
                <a:ea typeface="+mn-ea"/>
                <a:cs typeface="+mn-cs"/>
              </a:rPr>
              <a:t>HSA</a:t>
            </a:r>
          </a:p>
          <a:p>
            <a:pPr marL="0" marR="0" lvl="0" indent="0" algn="ctr" defTabSz="60957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Oswald SemiBold" panose="02000506000000020004" pitchFamily="2" charset="0"/>
              <a:ea typeface="+mn-ea"/>
              <a:cs typeface="+mn-cs"/>
            </a:endParaRPr>
          </a:p>
        </p:txBody>
      </p:sp>
      <p:sp>
        <p:nvSpPr>
          <p:cNvPr id="5" name="Title 4">
            <a:extLst>
              <a:ext uri="{FF2B5EF4-FFF2-40B4-BE49-F238E27FC236}">
                <a16:creationId xmlns:a16="http://schemas.microsoft.com/office/drawing/2014/main" id="{90FB4F13-0E36-9842-8E25-9AB65DD842CA}"/>
              </a:ext>
            </a:extLst>
          </p:cNvPr>
          <p:cNvSpPr txBox="1">
            <a:spLocks noGrp="1"/>
          </p:cNvSpPr>
          <p:nvPr>
            <p:ph type="title" idx="4294967295"/>
          </p:nvPr>
        </p:nvSpPr>
        <p:spPr>
          <a:xfrm>
            <a:off x="3555527" y="3809046"/>
            <a:ext cx="5038165"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7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7A96"/>
                </a:solidFill>
                <a:effectLst/>
                <a:uLnTx/>
                <a:uFillTx/>
                <a:latin typeface="Arial"/>
                <a:ea typeface="+mn-ea"/>
                <a:cs typeface="+mn-cs"/>
              </a:rPr>
              <a:t>Health Savings Account</a:t>
            </a:r>
          </a:p>
        </p:txBody>
      </p:sp>
    </p:spTree>
    <p:extLst>
      <p:ext uri="{BB962C8B-B14F-4D97-AF65-F5344CB8AC3E}">
        <p14:creationId xmlns:p14="http://schemas.microsoft.com/office/powerpoint/2010/main" val="66486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4A02225E-5435-146F-6838-2208B2147519}"/>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3979334" y="-4"/>
            <a:ext cx="8707729"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3941225" cy="21024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Get the 'triple-tax advantage' only with HSA</a:t>
            </a:r>
            <a:endParaRPr kumimoji="0" lang="en-US" sz="425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67666" y="2969936"/>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contributions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account growth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Tax-free spending for qualified medical expenses</a:t>
            </a:r>
          </a:p>
          <a:p>
            <a:pPr defTabSz="609570">
              <a:spcAft>
                <a:spcPts val="800"/>
              </a:spcAft>
              <a:buFont typeface="Wingdings" pitchFamily="2" charset="2"/>
              <a:buChar char="ü"/>
              <a:defRPr/>
            </a:pPr>
            <a:endParaRPr lang="en-US" sz="2400">
              <a:solidFill>
                <a:srgbClr val="2A2C2C"/>
              </a:solidFill>
              <a:latin typeface="+mn-lt"/>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334798"/>
            <a:ext cx="4296968" cy="369332"/>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r>
              <a:rPr lang="en-US" sz="800">
                <a:solidFill>
                  <a:schemeClr val="tx1">
                    <a:lumMod val="75000"/>
                    <a:lumOff val="25000"/>
                  </a:schemeClr>
                </a:solidFill>
                <a:latin typeface="+mn-lt"/>
                <a:cs typeface="Arial"/>
              </a:rPr>
              <a:t>HSAs are never taxed at a federal income tax level when used appropriately for qualified medical expenses. Also, most states recognize HSA funds as tax deductible with very few exceptions. Please consult a tax advisor regarding your state’s specific rules.</a:t>
            </a:r>
          </a:p>
        </p:txBody>
      </p:sp>
    </p:spTree>
    <p:extLst>
      <p:ext uri="{BB962C8B-B14F-4D97-AF65-F5344CB8AC3E}">
        <p14:creationId xmlns:p14="http://schemas.microsoft.com/office/powerpoint/2010/main" val="71256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A6204-D81B-9C97-7F3C-551F639F7E78}"/>
              </a:ext>
            </a:extLst>
          </p:cNvPr>
          <p:cNvSpPr>
            <a:spLocks noGrp="1"/>
          </p:cNvSpPr>
          <p:nvPr>
            <p:ph type="title"/>
          </p:nvPr>
        </p:nvSpPr>
        <p:spPr>
          <a:xfrm>
            <a:off x="853442" y="365762"/>
            <a:ext cx="10836993" cy="678733"/>
          </a:xfrm>
        </p:spPr>
        <p:txBody>
          <a:bodyPr/>
          <a:lstStyle/>
          <a:p>
            <a:r>
              <a:rPr lang="en-US" sz="4250" dirty="0">
                <a:latin typeface="Arial"/>
                <a:cs typeface="Arial"/>
              </a:rPr>
              <a:t>Your HSA funds roll over year after year</a:t>
            </a:r>
          </a:p>
        </p:txBody>
      </p:sp>
      <p:sp>
        <p:nvSpPr>
          <p:cNvPr id="35" name="TextBox 34">
            <a:extLst>
              <a:ext uri="{FF2B5EF4-FFF2-40B4-BE49-F238E27FC236}">
                <a16:creationId xmlns:a16="http://schemas.microsoft.com/office/drawing/2014/main" id="{4AC236B4-1F26-7C2F-E68D-C4F638EE3921}"/>
              </a:ext>
            </a:extLst>
          </p:cNvPr>
          <p:cNvSpPr txBox="1"/>
          <p:nvPr/>
        </p:nvSpPr>
        <p:spPr>
          <a:xfrm>
            <a:off x="3453802" y="1214835"/>
            <a:ext cx="1637692" cy="379656"/>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HSA balance</a:t>
            </a:r>
          </a:p>
        </p:txBody>
      </p:sp>
      <p:grpSp>
        <p:nvGrpSpPr>
          <p:cNvPr id="9" name="Group 8" descr="Stylized chart showing the HSA balance growing with normal undulation from 2016 through 2021.  There are no numbers involved.">
            <a:extLst>
              <a:ext uri="{FF2B5EF4-FFF2-40B4-BE49-F238E27FC236}">
                <a16:creationId xmlns:a16="http://schemas.microsoft.com/office/drawing/2014/main" id="{CD219C42-7CC0-E563-DE7C-E6860E0E8826}"/>
              </a:ext>
            </a:extLst>
          </p:cNvPr>
          <p:cNvGrpSpPr/>
          <p:nvPr/>
        </p:nvGrpSpPr>
        <p:grpSpPr>
          <a:xfrm>
            <a:off x="2625628" y="1420305"/>
            <a:ext cx="8456070" cy="4946991"/>
            <a:chOff x="631673" y="621084"/>
            <a:chExt cx="7778004" cy="4140548"/>
          </a:xfrm>
        </p:grpSpPr>
        <p:cxnSp>
          <p:nvCxnSpPr>
            <p:cNvPr id="10" name="Straight Connector 9">
              <a:extLst>
                <a:ext uri="{FF2B5EF4-FFF2-40B4-BE49-F238E27FC236}">
                  <a16:creationId xmlns:a16="http://schemas.microsoft.com/office/drawing/2014/main" id="{1FF951B5-4B3E-63AF-B5BE-FCE30131D44B}"/>
                </a:ext>
              </a:extLst>
            </p:cNvPr>
            <p:cNvCxnSpPr/>
            <p:nvPr/>
          </p:nvCxnSpPr>
          <p:spPr>
            <a:xfrm flipH="1">
              <a:off x="820809" y="13066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7B190C3-4E29-D0A3-E361-977340A25239}"/>
                </a:ext>
              </a:extLst>
            </p:cNvPr>
            <p:cNvCxnSpPr/>
            <p:nvPr/>
          </p:nvCxnSpPr>
          <p:spPr>
            <a:xfrm flipH="1">
              <a:off x="820809" y="23353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02350B-F72C-84AC-E160-8D08EBFF9FF8}"/>
                </a:ext>
              </a:extLst>
            </p:cNvPr>
            <p:cNvCxnSpPr/>
            <p:nvPr/>
          </p:nvCxnSpPr>
          <p:spPr>
            <a:xfrm flipH="1">
              <a:off x="820809" y="3364005"/>
              <a:ext cx="7569200"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52836F5-8B38-581C-2091-20F5E44CBA40}"/>
                </a:ext>
              </a:extLst>
            </p:cNvPr>
            <p:cNvCxnSpPr/>
            <p:nvPr/>
          </p:nvCxnSpPr>
          <p:spPr>
            <a:xfrm flipH="1">
              <a:off x="820809" y="4405405"/>
              <a:ext cx="756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0461097-CDA3-F9E7-82A3-8C6BFBF4644B}"/>
                </a:ext>
              </a:extLst>
            </p:cNvPr>
            <p:cNvSpPr txBox="1"/>
            <p:nvPr/>
          </p:nvSpPr>
          <p:spPr>
            <a:xfrm>
              <a:off x="631673" y="4418107"/>
              <a:ext cx="780875"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2020</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5" name="TextBox 14">
              <a:extLst>
                <a:ext uri="{FF2B5EF4-FFF2-40B4-BE49-F238E27FC236}">
                  <a16:creationId xmlns:a16="http://schemas.microsoft.com/office/drawing/2014/main" id="{22D0374C-5EC9-37CE-3BCC-A74686BE463A}"/>
                </a:ext>
              </a:extLst>
            </p:cNvPr>
            <p:cNvSpPr txBox="1"/>
            <p:nvPr/>
          </p:nvSpPr>
          <p:spPr>
            <a:xfrm>
              <a:off x="2053788" y="4418106"/>
              <a:ext cx="720423"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2021</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6" name="TextBox 15">
              <a:extLst>
                <a:ext uri="{FF2B5EF4-FFF2-40B4-BE49-F238E27FC236}">
                  <a16:creationId xmlns:a16="http://schemas.microsoft.com/office/drawing/2014/main" id="{6304A926-3B6E-3196-95B3-21A209330762}"/>
                </a:ext>
              </a:extLst>
            </p:cNvPr>
            <p:cNvSpPr txBox="1"/>
            <p:nvPr/>
          </p:nvSpPr>
          <p:spPr>
            <a:xfrm>
              <a:off x="3361580" y="4418106"/>
              <a:ext cx="783824"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2022</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7" name="TextBox 16">
              <a:extLst>
                <a:ext uri="{FF2B5EF4-FFF2-40B4-BE49-F238E27FC236}">
                  <a16:creationId xmlns:a16="http://schemas.microsoft.com/office/drawing/2014/main" id="{C9FD510C-8853-C638-E8D9-1F593A07FD83}"/>
                </a:ext>
              </a:extLst>
            </p:cNvPr>
            <p:cNvSpPr txBox="1"/>
            <p:nvPr/>
          </p:nvSpPr>
          <p:spPr>
            <a:xfrm>
              <a:off x="4747516" y="4418106"/>
              <a:ext cx="769081" cy="341325"/>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2023</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8" name="TextBox 17">
              <a:extLst>
                <a:ext uri="{FF2B5EF4-FFF2-40B4-BE49-F238E27FC236}">
                  <a16:creationId xmlns:a16="http://schemas.microsoft.com/office/drawing/2014/main" id="{207C0B4F-8DED-DB01-CBE1-B4FF233716D8}"/>
                </a:ext>
              </a:extLst>
            </p:cNvPr>
            <p:cNvSpPr txBox="1"/>
            <p:nvPr/>
          </p:nvSpPr>
          <p:spPr>
            <a:xfrm>
              <a:off x="6120183" y="4418106"/>
              <a:ext cx="767606"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2024</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sp>
          <p:nvSpPr>
            <p:cNvPr id="19" name="TextBox 18">
              <a:extLst>
                <a:ext uri="{FF2B5EF4-FFF2-40B4-BE49-F238E27FC236}">
                  <a16:creationId xmlns:a16="http://schemas.microsoft.com/office/drawing/2014/main" id="{17E2D9EB-6CA3-9B6C-E985-A0352AA261D2}"/>
                </a:ext>
              </a:extLst>
            </p:cNvPr>
            <p:cNvSpPr txBox="1"/>
            <p:nvPr/>
          </p:nvSpPr>
          <p:spPr>
            <a:xfrm>
              <a:off x="7486952" y="4418106"/>
              <a:ext cx="772029" cy="343526"/>
            </a:xfrm>
            <a:prstGeom prst="rect">
              <a:avLst/>
            </a:prstGeom>
            <a:noFill/>
          </p:spPr>
          <p:txBody>
            <a:bodyPr wrap="none" lIns="121920" tIns="60960" rIns="121920" bIns="60960" rtlCol="0" anchor="t">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a:ln>
                    <a:noFill/>
                  </a:ln>
                  <a:solidFill>
                    <a:srgbClr val="2A2C2C"/>
                  </a:solidFill>
                  <a:effectLst/>
                  <a:uLnTx/>
                  <a:uFillTx/>
                  <a:latin typeface="Neue Haas Grotesk Text Pro Regular"/>
                  <a:ea typeface="+mn-ea"/>
                  <a:cs typeface="+mn-cs"/>
                </a:rPr>
                <a:t>2025</a:t>
              </a:r>
              <a:endParaRPr kumimoji="0" lang="en-US" sz="1867" b="0" i="0" u="none" strike="noStrike" kern="1200" cap="none" spc="0" normalizeH="0" baseline="0" noProof="0">
                <a:ln>
                  <a:noFill/>
                </a:ln>
                <a:solidFill>
                  <a:srgbClr val="2A2C2C"/>
                </a:solidFill>
                <a:effectLst/>
                <a:uLnTx/>
                <a:uFillTx/>
                <a:latin typeface="Neue Haas Grotesk Text Pro Regular"/>
                <a:ea typeface="+mn-ea"/>
                <a:cs typeface="+mn-cs"/>
              </a:endParaRPr>
            </a:p>
          </p:txBody>
        </p:sp>
        <p:cxnSp>
          <p:nvCxnSpPr>
            <p:cNvPr id="20" name="Straight Connector 19">
              <a:extLst>
                <a:ext uri="{FF2B5EF4-FFF2-40B4-BE49-F238E27FC236}">
                  <a16:creationId xmlns:a16="http://schemas.microsoft.com/office/drawing/2014/main" id="{5A569B0A-A695-7A12-C074-C74F06BE7AA8}"/>
                </a:ext>
              </a:extLst>
            </p:cNvPr>
            <p:cNvCxnSpPr/>
            <p:nvPr/>
          </p:nvCxnSpPr>
          <p:spPr>
            <a:xfrm flipH="1">
              <a:off x="817856" y="621084"/>
              <a:ext cx="345272" cy="0"/>
            </a:xfrm>
            <a:prstGeom prst="line">
              <a:avLst/>
            </a:prstGeom>
            <a:ln w="38100">
              <a:solidFill>
                <a:srgbClr val="007A96"/>
              </a:solidFill>
            </a:ln>
            <a:effectLst/>
          </p:spPr>
          <p:style>
            <a:lnRef idx="2">
              <a:schemeClr val="accent1"/>
            </a:lnRef>
            <a:fillRef idx="0">
              <a:schemeClr val="accent1"/>
            </a:fillRef>
            <a:effectRef idx="1">
              <a:schemeClr val="accent1"/>
            </a:effectRef>
            <a:fontRef idx="minor">
              <a:schemeClr val="tx1"/>
            </a:fontRef>
          </p:style>
        </p:cxnSp>
        <p:sp>
          <p:nvSpPr>
            <p:cNvPr id="21" name="Freeform 20">
              <a:extLst>
                <a:ext uri="{FF2B5EF4-FFF2-40B4-BE49-F238E27FC236}">
                  <a16:creationId xmlns:a16="http://schemas.microsoft.com/office/drawing/2014/main" id="{089BB5E6-B69E-5B77-DC9A-B36D557DFFFC}"/>
                </a:ext>
              </a:extLst>
            </p:cNvPr>
            <p:cNvSpPr/>
            <p:nvPr/>
          </p:nvSpPr>
          <p:spPr>
            <a:xfrm>
              <a:off x="817856" y="1463047"/>
              <a:ext cx="7591821" cy="2966478"/>
            </a:xfrm>
            <a:custGeom>
              <a:avLst/>
              <a:gdLst>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4008474 w 7527851"/>
                <a:gd name="connsiteY10" fmla="*/ 1137684 h 2764465"/>
                <a:gd name="connsiteX11" fmla="*/ 4274288 w 7527851"/>
                <a:gd name="connsiteY11" fmla="*/ 1339703 h 2764465"/>
                <a:gd name="connsiteX12" fmla="*/ 4710223 w 7527851"/>
                <a:gd name="connsiteY12" fmla="*/ 850605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710223 w 7527851"/>
                <a:gd name="connsiteY12" fmla="*/ 850605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539562 w 7527851"/>
                <a:gd name="connsiteY14" fmla="*/ 478465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6039293 w 7527851"/>
                <a:gd name="connsiteY15" fmla="*/ 478465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432697 w 7527851"/>
                <a:gd name="connsiteY16" fmla="*/ 255182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67293 w 7527851"/>
                <a:gd name="connsiteY4" fmla="*/ 2105247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158409 w 7527851"/>
                <a:gd name="connsiteY6" fmla="*/ 2030819 h 2764465"/>
                <a:gd name="connsiteX7" fmla="*/ 250928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158409 w 7527851"/>
                <a:gd name="connsiteY6" fmla="*/ 2030819 h 2764465"/>
                <a:gd name="connsiteX7" fmla="*/ 261471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 name="connsiteX0" fmla="*/ 0 w 7527851"/>
                <a:gd name="connsiteY0" fmla="*/ 2764465 h 2764465"/>
                <a:gd name="connsiteX1" fmla="*/ 499730 w 7527851"/>
                <a:gd name="connsiteY1" fmla="*/ 2626242 h 2764465"/>
                <a:gd name="connsiteX2" fmla="*/ 776176 w 7527851"/>
                <a:gd name="connsiteY2" fmla="*/ 2413591 h 2764465"/>
                <a:gd name="connsiteX3" fmla="*/ 1041990 w 7527851"/>
                <a:gd name="connsiteY3" fmla="*/ 2509284 h 2764465"/>
                <a:gd name="connsiteX4" fmla="*/ 1404035 w 7527851"/>
                <a:gd name="connsiteY4" fmla="*/ 2085430 h 2764465"/>
                <a:gd name="connsiteX5" fmla="*/ 1871330 w 7527851"/>
                <a:gd name="connsiteY5" fmla="*/ 2158410 h 2764465"/>
                <a:gd name="connsiteX6" fmla="*/ 2242754 w 7527851"/>
                <a:gd name="connsiteY6" fmla="*/ 2040727 h 2764465"/>
                <a:gd name="connsiteX7" fmla="*/ 2614713 w 7527851"/>
                <a:gd name="connsiteY7" fmla="*/ 2115879 h 2764465"/>
                <a:gd name="connsiteX8" fmla="*/ 3083441 w 7527851"/>
                <a:gd name="connsiteY8" fmla="*/ 1573619 h 2764465"/>
                <a:gd name="connsiteX9" fmla="*/ 3561906 w 7527851"/>
                <a:gd name="connsiteY9" fmla="*/ 1573619 h 2764465"/>
                <a:gd name="connsiteX10" fmla="*/ 3881958 w 7527851"/>
                <a:gd name="connsiteY10" fmla="*/ 1226860 h 2764465"/>
                <a:gd name="connsiteX11" fmla="*/ 4274288 w 7527851"/>
                <a:gd name="connsiteY11" fmla="*/ 1339703 h 2764465"/>
                <a:gd name="connsiteX12" fmla="*/ 4689138 w 7527851"/>
                <a:gd name="connsiteY12" fmla="*/ 959598 h 2764465"/>
                <a:gd name="connsiteX13" fmla="*/ 5114260 w 7527851"/>
                <a:gd name="connsiteY13" fmla="*/ 978196 h 2764465"/>
                <a:gd name="connsiteX14" fmla="*/ 5486847 w 7527851"/>
                <a:gd name="connsiteY14" fmla="*/ 488374 h 2764465"/>
                <a:gd name="connsiteX15" fmla="*/ 5986579 w 7527851"/>
                <a:gd name="connsiteY15" fmla="*/ 488374 h 2764465"/>
                <a:gd name="connsiteX16" fmla="*/ 6369439 w 7527851"/>
                <a:gd name="connsiteY16" fmla="*/ 265091 h 2764465"/>
                <a:gd name="connsiteX17" fmla="*/ 6719776 w 7527851"/>
                <a:gd name="connsiteY17" fmla="*/ 457200 h 2764465"/>
                <a:gd name="connsiteX18" fmla="*/ 7060018 w 7527851"/>
                <a:gd name="connsiteY18" fmla="*/ 170121 h 2764465"/>
                <a:gd name="connsiteX19" fmla="*/ 7527851 w 7527851"/>
                <a:gd name="connsiteY19" fmla="*/ 0 h 2764465"/>
                <a:gd name="connsiteX20" fmla="*/ 7527851 w 7527851"/>
                <a:gd name="connsiteY20" fmla="*/ 2764465 h 2764465"/>
                <a:gd name="connsiteX21" fmla="*/ 0 w 7527851"/>
                <a:gd name="connsiteY21" fmla="*/ 2764465 h 27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27851" h="2764465">
                  <a:moveTo>
                    <a:pt x="0" y="2764465"/>
                  </a:moveTo>
                  <a:lnTo>
                    <a:pt x="499730" y="2626242"/>
                  </a:lnTo>
                  <a:lnTo>
                    <a:pt x="776176" y="2413591"/>
                  </a:lnTo>
                  <a:lnTo>
                    <a:pt x="1041990" y="2509284"/>
                  </a:lnTo>
                  <a:lnTo>
                    <a:pt x="1404035" y="2085430"/>
                  </a:lnTo>
                  <a:lnTo>
                    <a:pt x="1871330" y="2158410"/>
                  </a:lnTo>
                  <a:lnTo>
                    <a:pt x="2242754" y="2040727"/>
                  </a:lnTo>
                  <a:lnTo>
                    <a:pt x="2614713" y="2115879"/>
                  </a:lnTo>
                  <a:lnTo>
                    <a:pt x="3083441" y="1573619"/>
                  </a:lnTo>
                  <a:lnTo>
                    <a:pt x="3561906" y="1573619"/>
                  </a:lnTo>
                  <a:lnTo>
                    <a:pt x="3881958" y="1226860"/>
                  </a:lnTo>
                  <a:lnTo>
                    <a:pt x="4274288" y="1339703"/>
                  </a:lnTo>
                  <a:lnTo>
                    <a:pt x="4689138" y="959598"/>
                  </a:lnTo>
                  <a:lnTo>
                    <a:pt x="5114260" y="978196"/>
                  </a:lnTo>
                  <a:lnTo>
                    <a:pt x="5486847" y="488374"/>
                  </a:lnTo>
                  <a:lnTo>
                    <a:pt x="5986579" y="488374"/>
                  </a:lnTo>
                  <a:lnTo>
                    <a:pt x="6369439" y="265091"/>
                  </a:lnTo>
                  <a:lnTo>
                    <a:pt x="6719776" y="457200"/>
                  </a:lnTo>
                  <a:lnTo>
                    <a:pt x="7060018" y="170121"/>
                  </a:lnTo>
                  <a:lnTo>
                    <a:pt x="7527851" y="0"/>
                  </a:lnTo>
                  <a:lnTo>
                    <a:pt x="7527851" y="2764465"/>
                  </a:lnTo>
                  <a:lnTo>
                    <a:pt x="0" y="2764465"/>
                  </a:lnTo>
                  <a:close/>
                </a:path>
              </a:pathLst>
            </a:cu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22" name="TextBox 21">
            <a:extLst>
              <a:ext uri="{FF2B5EF4-FFF2-40B4-BE49-F238E27FC236}">
                <a16:creationId xmlns:a16="http://schemas.microsoft.com/office/drawing/2014/main" id="{03262780-FF9B-4217-8CBF-D442BB07F9FD}"/>
              </a:ext>
            </a:extLst>
          </p:cNvPr>
          <p:cNvSpPr txBox="1"/>
          <p:nvPr/>
        </p:nvSpPr>
        <p:spPr>
          <a:xfrm>
            <a:off x="4188056" y="6439753"/>
            <a:ext cx="3381054" cy="331245"/>
          </a:xfrm>
          <a:prstGeom prst="rect">
            <a:avLst/>
          </a:prstGeom>
          <a:noFill/>
        </p:spPr>
        <p:txBody>
          <a:bodyPr wrap="none" rtlCol="0">
            <a:spAutoFit/>
          </a:bodyPr>
          <a:lstStyle/>
          <a:p>
            <a:pPr marL="0" marR="0" lvl="0" indent="0" algn="l" defTabSz="609570" rtl="0" eaLnBrk="1" fontAlgn="auto" latinLnBrk="0" hangingPunct="1">
              <a:lnSpc>
                <a:spcPct val="130000"/>
              </a:lnSpc>
              <a:spcBef>
                <a:spcPts val="0"/>
              </a:spcBef>
              <a:spcAft>
                <a:spcPts val="800"/>
              </a:spcAft>
              <a:buClrTx/>
              <a:buSzTx/>
              <a:buFontTx/>
              <a:buNone/>
              <a:tabLst/>
              <a:defRPr/>
            </a:pPr>
            <a:r>
              <a:rPr kumimoji="0" lang="en-US" sz="1067" b="0" i="0" u="none" strike="noStrike" kern="1200" cap="none" spc="0" normalizeH="0" baseline="0" noProof="0">
                <a:ln>
                  <a:noFill/>
                </a:ln>
                <a:solidFill>
                  <a:srgbClr val="2A2C2C"/>
                </a:solidFill>
                <a:effectLst/>
                <a:uLnTx/>
                <a:uFillTx/>
                <a:latin typeface="Segoe UI" panose="020B0502040204020203" pitchFamily="34" charset="0"/>
                <a:ea typeface="+mn-ea"/>
                <a:cs typeface="+mn-cs"/>
              </a:rPr>
              <a:t>The examples used are for illustrative purposes only.</a:t>
            </a:r>
            <a:r>
              <a:rPr kumimoji="0" lang="en-US" sz="1333" b="0" i="0" u="none" strike="noStrike" kern="1200" cap="none" spc="0" normalizeH="0" baseline="0" noProof="0">
                <a:ln>
                  <a:noFill/>
                </a:ln>
                <a:solidFill>
                  <a:srgbClr val="2A2C2C"/>
                </a:solidFill>
                <a:effectLst/>
                <a:uLnTx/>
                <a:uFillTx/>
                <a:latin typeface="Segoe UI" panose="020B0502040204020203" pitchFamily="34" charset="0"/>
                <a:ea typeface="+mn-ea"/>
                <a:cs typeface="+mn-cs"/>
              </a:rPr>
              <a:t> </a:t>
            </a:r>
            <a:endParaRPr kumimoji="0" lang="en-US" sz="1333" b="0" i="0" u="none" strike="noStrike" kern="1200" cap="none" spc="0" normalizeH="0" baseline="0" noProof="0">
              <a:ln>
                <a:noFill/>
              </a:ln>
              <a:solidFill>
                <a:srgbClr val="2A2C2C"/>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569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2870914"/>
          </a:xfrm>
        </p:spPr>
        <p:txBody>
          <a:bodyPr/>
          <a:lstStyle/>
          <a:p>
            <a:r>
              <a:rPr lang="en-US" sz="4300">
                <a:latin typeface="Arial"/>
                <a:cs typeface="Arial"/>
              </a:rPr>
              <a:t>Pay less for healthcare and maximize tax savings </a:t>
            </a:r>
            <a:endParaRPr lang="en-US"/>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3441" y="3437898"/>
            <a:ext cx="3308540" cy="2009012"/>
          </a:xfrm>
        </p:spPr>
        <p:txBody>
          <a:bodyPr vert="horz" lIns="0" tIns="0" rIns="0" bIns="0" rtlCol="0" anchor="t">
            <a:spAutoFit/>
          </a:bodyPr>
          <a:lstStyle/>
          <a:p>
            <a:pPr marL="0" indent="0" defTabSz="609585">
              <a:lnSpc>
                <a:spcPct val="140000"/>
              </a:lnSpc>
              <a:buNone/>
              <a:defRPr/>
            </a:pPr>
            <a:r>
              <a:rPr lang="en-US" sz="2400">
                <a:solidFill>
                  <a:schemeClr val="accent1"/>
                </a:solidFill>
                <a:latin typeface="Arial" panose="020B0604020202020204" pitchFamily="34" charset="0"/>
                <a:cs typeface="Arial" panose="020B0604020202020204" pitchFamily="34" charset="0"/>
              </a:rPr>
              <a:t>Both FSAs and HSAs let you spend tax-free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on </a:t>
            </a:r>
            <a:r>
              <a:rPr lang="en-US" sz="2400">
                <a:solidFill>
                  <a:schemeClr val="accent1"/>
                </a:solidFill>
                <a:latin typeface="Arial" panose="020B0604020202020204" pitchFamily="34" charset="0"/>
                <a:cs typeface="Arial" panose="020B0604020202020204" pitchFamily="34" charset="0"/>
              </a:rPr>
              <a:t>eligible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medical</a:t>
            </a:r>
            <a:r>
              <a:rPr lang="en-US" sz="2400">
                <a:solidFill>
                  <a:schemeClr val="accent1"/>
                </a:solidFill>
                <a:latin typeface="Arial" panose="020B0604020202020204" pitchFamily="34" charset="0"/>
                <a:cs typeface="Arial" panose="020B0604020202020204" pitchFamily="34" charset="0"/>
              </a:rPr>
              <a:t> </a:t>
            </a:r>
            <a:r>
              <a:rPr kumimoji="0" lang="en-US" sz="2400" b="0" i="0" u="none" strike="noStrike" kern="1200" cap="none" spc="0" normalizeH="0" baseline="0" noProof="0">
                <a:ln>
                  <a:noFill/>
                </a:ln>
                <a:solidFill>
                  <a:schemeClr val="accent1"/>
                </a:solidFill>
                <a:effectLst/>
                <a:uLnTx/>
                <a:uFillTx/>
                <a:latin typeface="Arial" panose="020B0604020202020204" pitchFamily="34" charset="0"/>
                <a:cs typeface="Arial" panose="020B0604020202020204" pitchFamily="34" charset="0"/>
              </a:rPr>
              <a:t>expenses</a:t>
            </a:r>
            <a:r>
              <a:rPr lang="en-US" sz="2400">
                <a:solidFill>
                  <a:schemeClr val="accent1"/>
                </a:solidFill>
                <a:latin typeface="Arial" panose="020B0604020202020204" pitchFamily="34" charset="0"/>
                <a:cs typeface="Arial" panose="020B0604020202020204" pitchFamily="34" charset="0"/>
              </a:rPr>
              <a:t>.</a:t>
            </a:r>
          </a:p>
        </p:txBody>
      </p:sp>
      <p:sp>
        <p:nvSpPr>
          <p:cNvPr id="5" name="Content Placeholder 7">
            <a:extLst>
              <a:ext uri="{FF2B5EF4-FFF2-40B4-BE49-F238E27FC236}">
                <a16:creationId xmlns:a16="http://schemas.microsoft.com/office/drawing/2014/main" id="{36B4AB6A-3624-D93A-7B70-DC20F329184C}"/>
              </a:ext>
            </a:extLst>
          </p:cNvPr>
          <p:cNvSpPr>
            <a:spLocks noGrp="1"/>
          </p:cNvSpPr>
          <p:nvPr>
            <p:ph sz="quarter" idx="15"/>
          </p:nvPr>
        </p:nvSpPr>
        <p:spPr>
          <a:xfrm>
            <a:off x="855363" y="5923118"/>
            <a:ext cx="2898775" cy="820582"/>
          </a:xfrm>
        </p:spPr>
        <p:txBody>
          <a:bodyPr vert="horz" lIns="0" tIns="0" rIns="0" bIns="0" rtlCol="0" anchor="t">
            <a:noAutofit/>
          </a:bodyPr>
          <a:lstStyle/>
          <a:p>
            <a:r>
              <a:rPr lang="en-US" dirty="0">
                <a:latin typeface="Neue Haas Grotesk Text Pro"/>
              </a:rPr>
              <a:t>FSAs and HSAs are never taxed at a federal income tax level when used appropriately for qualified medical expenses. Also, most states recognize FSA and HSA funds as tax deductible with very few exceptions. Please consult a tax advisor regarding your state’s specific rules.</a:t>
            </a:r>
          </a:p>
        </p:txBody>
      </p:sp>
    </p:spTree>
    <p:extLst>
      <p:ext uri="{BB962C8B-B14F-4D97-AF65-F5344CB8AC3E}">
        <p14:creationId xmlns:p14="http://schemas.microsoft.com/office/powerpoint/2010/main" val="205511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dirty="0">
                <a:solidFill>
                  <a:srgbClr val="592C82"/>
                </a:solidFill>
                <a:latin typeface="Arial" panose="020B0604020202020204" pitchFamily="34" charset="0"/>
                <a:cs typeface="Arial" panose="020B0604020202020204" pitchFamily="34" charset="0"/>
              </a:rPr>
              <a:t>Tax-free spending on qualified medical expenses </a:t>
            </a:r>
            <a:endParaRPr lang="en-US" sz="3600" dirty="0">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5D6A1924-8626-D5DA-E00B-D2A92EEC1716}"/>
              </a:ext>
            </a:extLst>
          </p:cNvPr>
          <p:cNvSpPr txBox="1">
            <a:spLocks/>
          </p:cNvSpPr>
          <p:nvPr/>
        </p:nvSpPr>
        <p:spPr>
          <a:xfrm>
            <a:off x="1598665"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Arial" panose="020B0604020202020204" pitchFamily="34" charset="0"/>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584380"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Doctor visits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Arial" panose="020B0604020202020204" pitchFamily="34" charset="0"/>
                <a:cs typeface="Arial" panose="020B0604020202020204" pitchFamily="34" charset="0"/>
              </a:rPr>
              <a:t>Telehealth </a:t>
            </a:r>
          </a:p>
        </p:txBody>
      </p:sp>
      <p:sp>
        <p:nvSpPr>
          <p:cNvPr id="15" name="Title 2">
            <a:extLst>
              <a:ext uri="{FF2B5EF4-FFF2-40B4-BE49-F238E27FC236}">
                <a16:creationId xmlns:a16="http://schemas.microsoft.com/office/drawing/2014/main" id="{7193CC92-2C87-3998-8658-6D1F4092141C}"/>
              </a:ext>
            </a:extLst>
          </p:cNvPr>
          <p:cNvSpPr txBox="1">
            <a:spLocks/>
          </p:cNvSpPr>
          <p:nvPr/>
        </p:nvSpPr>
        <p:spPr>
          <a:xfrm>
            <a:off x="5238120"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223835"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Eye exams </a:t>
            </a:r>
          </a:p>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LASIK surgery </a:t>
            </a:r>
          </a:p>
        </p:txBody>
      </p:sp>
      <p:sp>
        <p:nvSpPr>
          <p:cNvPr id="19" name="Title 2">
            <a:extLst>
              <a:ext uri="{FF2B5EF4-FFF2-40B4-BE49-F238E27FC236}">
                <a16:creationId xmlns:a16="http://schemas.microsoft.com/office/drawing/2014/main" id="{2CE39A90-E7F3-27F1-1C33-A52874A9484E}"/>
              </a:ext>
            </a:extLst>
          </p:cNvPr>
          <p:cNvSpPr txBox="1">
            <a:spLocks/>
          </p:cNvSpPr>
          <p:nvPr/>
        </p:nvSpPr>
        <p:spPr>
          <a:xfrm>
            <a:off x="8860841" y="1323203"/>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Arial" panose="020B0604020202020204" pitchFamily="34" charset="0"/>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8846556"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Orthodontia </a:t>
            </a:r>
          </a:p>
        </p:txBody>
      </p:sp>
      <p:sp>
        <p:nvSpPr>
          <p:cNvPr id="23" name="Title 2">
            <a:extLst>
              <a:ext uri="{FF2B5EF4-FFF2-40B4-BE49-F238E27FC236}">
                <a16:creationId xmlns:a16="http://schemas.microsoft.com/office/drawing/2014/main" id="{CC6A2986-A98E-948F-6719-83966F1F0869}"/>
              </a:ext>
            </a:extLst>
          </p:cNvPr>
          <p:cNvSpPr txBox="1">
            <a:spLocks/>
          </p:cNvSpPr>
          <p:nvPr/>
        </p:nvSpPr>
        <p:spPr>
          <a:xfrm>
            <a:off x="1600159" y="3586542"/>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dirty="0">
                <a:solidFill>
                  <a:srgbClr val="007A96"/>
                </a:solidFill>
                <a:latin typeface="Arial" panose="020B0604020202020204" pitchFamily="34" charset="0"/>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585874" y="4123240"/>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dirty="0">
                <a:latin typeface="Arial" panose="020B0604020202020204" pitchFamily="34" charset="0"/>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dirty="0">
                <a:latin typeface="Arial" panose="020B0604020202020204" pitchFamily="34" charset="0"/>
                <a:cs typeface="Arial" panose="020B0604020202020204" pitchFamily="34" charset="0"/>
              </a:rPr>
              <a:t>Crutches</a:t>
            </a:r>
          </a:p>
        </p:txBody>
      </p:sp>
      <p:sp>
        <p:nvSpPr>
          <p:cNvPr id="27" name="Title 2">
            <a:extLst>
              <a:ext uri="{FF2B5EF4-FFF2-40B4-BE49-F238E27FC236}">
                <a16:creationId xmlns:a16="http://schemas.microsoft.com/office/drawing/2014/main" id="{23C6C471-19FA-50A9-6E4D-9A8515CFA040}"/>
              </a:ext>
            </a:extLst>
          </p:cNvPr>
          <p:cNvSpPr txBox="1">
            <a:spLocks/>
          </p:cNvSpPr>
          <p:nvPr/>
        </p:nvSpPr>
        <p:spPr>
          <a:xfrm>
            <a:off x="5238119" y="3556006"/>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Alternative care</a:t>
            </a:r>
          </a:p>
        </p:txBody>
      </p:sp>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5223834" y="4092704"/>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Arial" panose="020B0604020202020204" pitchFamily="34" charset="0"/>
                <a:cs typeface="Arial" panose="020B0604020202020204" pitchFamily="34" charset="0"/>
              </a:rPr>
              <a:t>Massage* </a:t>
            </a:r>
          </a:p>
        </p:txBody>
      </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Arial" panose="020B0604020202020204" pitchFamily="34" charset="0"/>
                <a:cs typeface="Arial" panose="020B0604020202020204" pitchFamily="34" charset="0"/>
              </a:rPr>
              <a:t>*May require letter of medical necessity </a:t>
            </a:r>
          </a:p>
          <a:p>
            <a:endParaRPr lang="en-US">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6524D75-99E2-C2F6-A892-7D7EF974F5E8}"/>
              </a:ext>
            </a:extLst>
          </p:cNvPr>
          <p:cNvSpPr txBox="1">
            <a:spLocks/>
          </p:cNvSpPr>
          <p:nvPr/>
        </p:nvSpPr>
        <p:spPr>
          <a:xfrm>
            <a:off x="8846556" y="3566338"/>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Arial" panose="020B0604020202020204" pitchFamily="34" charset="0"/>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8846556" y="4115951"/>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Arial" panose="020B0604020202020204" pitchFamily="34" charset="0"/>
                <a:cs typeface="Arial" panose="020B0604020202020204" pitchFamily="34" charset="0"/>
              </a:rPr>
              <a:t>Treatment for substance </a:t>
            </a:r>
            <a:br>
              <a:rPr lang="en-US" sz="1500">
                <a:latin typeface="Arial" panose="020B0604020202020204" pitchFamily="34" charset="0"/>
                <a:cs typeface="Arial" panose="020B0604020202020204" pitchFamily="34" charset="0"/>
              </a:rPr>
            </a:br>
            <a:r>
              <a:rPr lang="en-US" sz="1500">
                <a:latin typeface="Arial" panose="020B0604020202020204" pitchFamily="34" charset="0"/>
                <a:cs typeface="Arial" panose="020B0604020202020204" pitchFamily="34" charset="0"/>
              </a:rPr>
              <a:t>abuse disorder</a:t>
            </a:r>
          </a:p>
        </p:txBody>
      </p:sp>
      <p:sp>
        <p:nvSpPr>
          <p:cNvPr id="20" name="Rectangle 19">
            <a:extLst>
              <a:ext uri="{FF2B5EF4-FFF2-40B4-BE49-F238E27FC236}">
                <a16:creationId xmlns:a16="http://schemas.microsoft.com/office/drawing/2014/main" id="{0C10CC98-C846-1E41-8E93-8578D65381C9}"/>
              </a:ext>
              <a:ext uri="{C183D7F6-B498-43B3-948B-1728B52AA6E4}">
                <adec:decorative xmlns:adec="http://schemas.microsoft.com/office/drawing/2017/decorative" val="1"/>
              </a:ext>
            </a:extLst>
          </p:cNvPr>
          <p:cNvSpPr/>
          <p:nvPr/>
        </p:nvSpPr>
        <p:spPr>
          <a:xfrm>
            <a:off x="-1917" y="5971874"/>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850505" y="5971840"/>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a:solidFill>
                  <a:srgbClr val="007F93"/>
                </a:solidFill>
                <a:latin typeface="Arial" panose="020B0604020202020204" pitchFamily="34" charset="0"/>
                <a:cs typeface="Arial" panose="020B0604020202020204" pitchFamily="34" charset="0"/>
              </a:rPr>
              <a:t>HealthEquity.com/</a:t>
            </a:r>
            <a:r>
              <a:rPr lang="en-US" sz="2400" err="1">
                <a:solidFill>
                  <a:srgbClr val="007F93"/>
                </a:solidFill>
                <a:latin typeface="Arial" panose="020B0604020202020204" pitchFamily="34" charset="0"/>
                <a:cs typeface="Arial" panose="020B0604020202020204" pitchFamily="34" charset="0"/>
              </a:rPr>
              <a:t>hsa-qme</a:t>
            </a:r>
            <a:endParaRPr lang="en-US" sz="2400">
              <a:solidFill>
                <a:srgbClr val="007F93"/>
              </a:solidFill>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CA72DE6F-A5F8-61C9-3398-EAAC65B735C4}"/>
              </a:ext>
              <a:ext uri="{C183D7F6-B498-43B3-948B-1728B52AA6E4}">
                <adec:decorative xmlns:adec="http://schemas.microsoft.com/office/drawing/2017/decorative" val="1"/>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pic>
        <p:nvPicPr>
          <p:cNvPr id="28" name="Content Placeholder 14">
            <a:extLst>
              <a:ext uri="{FF2B5EF4-FFF2-40B4-BE49-F238E27FC236}">
                <a16:creationId xmlns:a16="http://schemas.microsoft.com/office/drawing/2014/main" id="{DEBCF0BD-06F0-3CC8-F47C-7BEB017DFFF2}"/>
              </a:ext>
              <a:ext uri="{C183D7F6-B498-43B3-948B-1728B52AA6E4}">
                <adec:decorative xmlns:adec="http://schemas.microsoft.com/office/drawing/2017/decorative" val="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4300817" y="3570476"/>
            <a:ext cx="713385" cy="731221"/>
          </a:xfrm>
          <a:prstGeom prst="rect">
            <a:avLst/>
          </a:prstGeom>
        </p:spPr>
      </p:pic>
      <p:pic>
        <p:nvPicPr>
          <p:cNvPr id="32" name="Graphic 31">
            <a:extLst>
              <a:ext uri="{FF2B5EF4-FFF2-40B4-BE49-F238E27FC236}">
                <a16:creationId xmlns:a16="http://schemas.microsoft.com/office/drawing/2014/main" id="{01574200-8EE6-4C4E-9D84-DCDAA2A9B88E}"/>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633056"/>
            <a:ext cx="439402" cy="659106"/>
          </a:xfrm>
          <a:prstGeom prst="rect">
            <a:avLst/>
          </a:prstGeom>
        </p:spPr>
      </p:pic>
      <p:pic>
        <p:nvPicPr>
          <p:cNvPr id="16" name="Picture 19">
            <a:extLst>
              <a:ext uri="{FF2B5EF4-FFF2-40B4-BE49-F238E27FC236}">
                <a16:creationId xmlns:a16="http://schemas.microsoft.com/office/drawing/2014/main" id="{68E7F825-5099-058A-75C3-5718B29077C4}"/>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657137"/>
            <a:ext cx="433604" cy="546678"/>
          </a:xfrm>
          <a:prstGeom prst="rect">
            <a:avLst/>
          </a:prstGeom>
        </p:spPr>
      </p:pic>
      <p:pic>
        <p:nvPicPr>
          <p:cNvPr id="12" name="Picture 19">
            <a:extLst>
              <a:ext uri="{FF2B5EF4-FFF2-40B4-BE49-F238E27FC236}">
                <a16:creationId xmlns:a16="http://schemas.microsoft.com/office/drawing/2014/main" id="{294DA22E-F5C1-29B9-86C9-BB36D3024D11}"/>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9521" b="35731"/>
          <a:stretch/>
        </p:blipFill>
        <p:spPr>
          <a:xfrm>
            <a:off x="8846556" y="5952059"/>
            <a:ext cx="2637095" cy="652626"/>
          </a:xfrm>
          <a:prstGeom prst="rect">
            <a:avLst/>
          </a:prstGeom>
        </p:spPr>
      </p:pic>
      <p:sp>
        <p:nvSpPr>
          <p:cNvPr id="24" name="TextBox 23">
            <a:extLst>
              <a:ext uri="{FF2B5EF4-FFF2-40B4-BE49-F238E27FC236}">
                <a16:creationId xmlns:a16="http://schemas.microsoft.com/office/drawing/2014/main" id="{3DEB290E-26EE-B62E-EF2D-429AF731D4B6}"/>
              </a:ext>
              <a:ext uri="{C183D7F6-B498-43B3-948B-1728B52AA6E4}">
                <adec:decorative xmlns:adec="http://schemas.microsoft.com/office/drawing/2017/decorative" val="1"/>
              </a:ext>
            </a:extLst>
          </p:cNvPr>
          <p:cNvSpPr txBox="1"/>
          <p:nvPr/>
        </p:nvSpPr>
        <p:spPr>
          <a:xfrm>
            <a:off x="7642412" y="2653553"/>
            <a:ext cx="2743200" cy="423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4625" indent="-174625">
              <a:lnSpc>
                <a:spcPct val="130000"/>
              </a:lnSpc>
              <a:spcAft>
                <a:spcPts val="600"/>
              </a:spcAft>
              <a:buFont typeface="Wingdings" pitchFamily="2" charset="2"/>
            </a:pPr>
            <a:endParaRPr lang="en-US">
              <a:solidFill>
                <a:srgbClr val="595959"/>
              </a:solidFill>
              <a:latin typeface="neue-haas-grotesk-text"/>
            </a:endParaRPr>
          </a:p>
        </p:txBody>
      </p:sp>
      <p:sp>
        <p:nvSpPr>
          <p:cNvPr id="34" name="Content Placeholder 3">
            <a:extLst>
              <a:ext uri="{FF2B5EF4-FFF2-40B4-BE49-F238E27FC236}">
                <a16:creationId xmlns:a16="http://schemas.microsoft.com/office/drawing/2014/main" id="{CD3E2640-7ECC-973A-5032-C26CA94AEE0D}"/>
              </a:ext>
              <a:ext uri="{C183D7F6-B498-43B3-948B-1728B52AA6E4}">
                <adec:decorative xmlns:adec="http://schemas.microsoft.com/office/drawing/2017/decorative" val="1"/>
              </a:ext>
            </a:extLst>
          </p:cNvPr>
          <p:cNvSpPr txBox="1">
            <a:spLocks/>
          </p:cNvSpPr>
          <p:nvPr/>
        </p:nvSpPr>
        <p:spPr>
          <a:xfrm>
            <a:off x="5190248" y="5600583"/>
            <a:ext cx="5253076" cy="395686"/>
          </a:xfrm>
          <a:prstGeom prst="rect">
            <a:avLst/>
          </a:prstGeom>
        </p:spPr>
        <p:txBody>
          <a:bodyPr vert="horz"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endParaRPr lang="en-US" sz="1050">
              <a:solidFill>
                <a:schemeClr val="tx1">
                  <a:lumMod val="75000"/>
                  <a:lumOff val="25000"/>
                </a:schemeClr>
              </a:solidFill>
              <a:latin typeface="+mn-lt"/>
              <a:cs typeface="Arial" panose="020B0604020202020204" pitchFamily="34" charset="0"/>
            </a:endParaRPr>
          </a:p>
          <a:p>
            <a:endParaRPr lang="en-US">
              <a:latin typeface="+mn-lt"/>
            </a:endParaRPr>
          </a:p>
        </p:txBody>
      </p:sp>
      <p:sp>
        <p:nvSpPr>
          <p:cNvPr id="35" name="Content Placeholder 3">
            <a:extLst>
              <a:ext uri="{FF2B5EF4-FFF2-40B4-BE49-F238E27FC236}">
                <a16:creationId xmlns:a16="http://schemas.microsoft.com/office/drawing/2014/main" id="{3E7B3313-5B73-A0D6-EE9E-46F6D803BA7E}"/>
              </a:ext>
            </a:extLst>
          </p:cNvPr>
          <p:cNvSpPr txBox="1">
            <a:spLocks/>
          </p:cNvSpPr>
          <p:nvPr/>
        </p:nvSpPr>
        <p:spPr>
          <a:xfrm>
            <a:off x="8529599" y="6488089"/>
            <a:ext cx="3661841" cy="723340"/>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a:solidFill>
                  <a:srgbClr val="595959"/>
                </a:solidFill>
                <a:latin typeface="Arial" panose="020B0604020202020204" pitchFamily="34" charset="0"/>
                <a:cs typeface="Arial" panose="020B0604020202020204" pitchFamily="34" charset="0"/>
              </a:rPr>
              <a:t>HealthEquity and The HSA Store are separate, unaffiliated companies and are not responsible for each other's policies or services</a:t>
            </a:r>
            <a:br>
              <a:rPr lang="en-US" sz="900">
                <a:latin typeface="NeueHaasGroteskText Pro"/>
                <a:cs typeface="Arial" panose="020B0604020202020204" pitchFamily="34" charset="0"/>
              </a:rPr>
            </a:br>
            <a:endParaRPr lang="en-US" sz="900">
              <a:solidFill>
                <a:srgbClr val="595959"/>
              </a:solidFill>
              <a:latin typeface="NeueHaasGroteskText Pro"/>
              <a:cs typeface="Arial" panose="020B0604020202020204" pitchFamily="34" charset="0"/>
            </a:endParaRPr>
          </a:p>
          <a:p>
            <a:endParaRPr lang="en-US">
              <a:latin typeface="+mn-lt"/>
            </a:endParaRPr>
          </a:p>
        </p:txBody>
      </p:sp>
    </p:spTree>
    <p:extLst>
      <p:ext uri="{BB962C8B-B14F-4D97-AF65-F5344CB8AC3E}">
        <p14:creationId xmlns:p14="http://schemas.microsoft.com/office/powerpoint/2010/main" val="386588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6579580" cy="1398653"/>
          </a:xfrm>
        </p:spPr>
        <p:txBody>
          <a:bodyPr/>
          <a:lstStyle/>
          <a:p>
            <a:r>
              <a:rPr lang="en-US" sz="4250" dirty="0">
                <a:latin typeface="Arial"/>
                <a:cs typeface="Arial"/>
              </a:rPr>
              <a:t>The more you contribute the more you save</a:t>
            </a:r>
            <a:endParaRPr lang="en-US" dirty="0"/>
          </a:p>
        </p:txBody>
      </p:sp>
      <p:graphicFrame>
        <p:nvGraphicFramePr>
          <p:cNvPr id="8" name="Table 7">
            <a:extLst>
              <a:ext uri="{FF2B5EF4-FFF2-40B4-BE49-F238E27FC236}">
                <a16:creationId xmlns:a16="http://schemas.microsoft.com/office/drawing/2014/main" id="{ED625D0B-9D63-8639-0FC3-D57270B00E40}"/>
              </a:ext>
            </a:extLst>
          </p:cNvPr>
          <p:cNvGraphicFramePr>
            <a:graphicFrameLocks noGrp="1"/>
          </p:cNvGraphicFramePr>
          <p:nvPr>
            <p:extLst>
              <p:ext uri="{D42A27DB-BD31-4B8C-83A1-F6EECF244321}">
                <p14:modId xmlns:p14="http://schemas.microsoft.com/office/powerpoint/2010/main" val="712206062"/>
              </p:ext>
            </p:extLst>
          </p:nvPr>
        </p:nvGraphicFramePr>
        <p:xfrm>
          <a:off x="806372" y="2008804"/>
          <a:ext cx="5289628" cy="3522979"/>
        </p:xfrm>
        <a:graphic>
          <a:graphicData uri="http://schemas.openxmlformats.org/drawingml/2006/table">
            <a:tbl>
              <a:tblPr firstRow="1" firstCol="1" bandRow="1">
                <a:tableStyleId>{5C22544A-7EE6-4342-B048-85BDC9FD1C3A}</a:tableStyleId>
              </a:tblPr>
              <a:tblGrid>
                <a:gridCol w="2697428">
                  <a:extLst>
                    <a:ext uri="{9D8B030D-6E8A-4147-A177-3AD203B41FA5}">
                      <a16:colId xmlns:a16="http://schemas.microsoft.com/office/drawing/2014/main" val="3875472367"/>
                    </a:ext>
                  </a:extLst>
                </a:gridCol>
                <a:gridCol w="2592200">
                  <a:extLst>
                    <a:ext uri="{9D8B030D-6E8A-4147-A177-3AD203B41FA5}">
                      <a16:colId xmlns:a16="http://schemas.microsoft.com/office/drawing/2014/main" val="1965431758"/>
                    </a:ext>
                  </a:extLst>
                </a:gridCol>
              </a:tblGrid>
              <a:tr h="1026697">
                <a:tc>
                  <a:txBody>
                    <a:bodyPr/>
                    <a:lstStyle/>
                    <a:p>
                      <a:r>
                        <a:rPr lang="en-US" sz="1900" b="0" i="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tc>
                  <a:txBody>
                    <a:bodyPr/>
                    <a:lstStyle/>
                    <a:p>
                      <a:r>
                        <a:rPr lang="en-US" sz="1900" b="0" i="0" dirty="0">
                          <a:latin typeface="Arial"/>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3665257813"/>
                  </a:ext>
                </a:extLst>
              </a:tr>
              <a:tr h="1248141">
                <a:tc>
                  <a:txBody>
                    <a:bodyPr/>
                    <a:lstStyle/>
                    <a:p>
                      <a:r>
                        <a:rPr lang="en-US" sz="3000" b="0" i="0" dirty="0">
                          <a:solidFill>
                            <a:schemeClr val="tx1"/>
                          </a:solidFill>
                          <a:latin typeface="Arial"/>
                          <a:cs typeface="Arial"/>
                        </a:rPr>
                        <a:t>Individual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lvl="0">
                        <a:buNone/>
                      </a:pPr>
                      <a:r>
                        <a:rPr lang="en-US" sz="3000" b="1" i="0" u="none" strike="noStrike" noProof="0" dirty="0">
                          <a:solidFill>
                            <a:srgbClr val="2A2C2C"/>
                          </a:solidFill>
                          <a:latin typeface="Arial"/>
                        </a:rPr>
                        <a:t>$4,300</a:t>
                      </a:r>
                      <a:endParaRPr lang="en-US" sz="3000" dirty="0"/>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2028618"/>
                  </a:ext>
                </a:extLst>
              </a:tr>
              <a:tr h="1248141">
                <a:tc>
                  <a:txBody>
                    <a:bodyPr/>
                    <a:lstStyle/>
                    <a:p>
                      <a:r>
                        <a:rPr lang="en-US" sz="3000" b="0" i="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3000" b="1" i="0" u="none" strike="noStrike" noProof="0" dirty="0">
                          <a:solidFill>
                            <a:srgbClr val="2A2C2C"/>
                          </a:solidFill>
                          <a:latin typeface="Arial"/>
                        </a:rPr>
                        <a:t>$8,550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3459339"/>
                  </a:ext>
                </a:extLst>
              </a:tr>
            </a:tbl>
          </a:graphicData>
        </a:graphic>
      </p:graphicFrame>
      <p:sp>
        <p:nvSpPr>
          <p:cNvPr id="3" name="TextBox 2">
            <a:extLst>
              <a:ext uri="{FF2B5EF4-FFF2-40B4-BE49-F238E27FC236}">
                <a16:creationId xmlns:a16="http://schemas.microsoft.com/office/drawing/2014/main" id="{4DEFF788-9C9F-7B46-4F77-43A8D25AF8F3}"/>
              </a:ext>
            </a:extLst>
          </p:cNvPr>
          <p:cNvSpPr txBox="1"/>
          <p:nvPr/>
        </p:nvSpPr>
        <p:spPr>
          <a:xfrm>
            <a:off x="806372" y="5672369"/>
            <a:ext cx="5463251" cy="427746"/>
          </a:xfrm>
          <a:prstGeom prst="rect">
            <a:avLst/>
          </a:prstGeom>
          <a:noFill/>
        </p:spPr>
        <p:txBody>
          <a:bodyPr wrap="square" lIns="0" tIns="45720" rIns="91440" bIns="45720" rtlCol="0" anchor="t">
            <a:spAutoFit/>
          </a:bodyPr>
          <a:lstStyle/>
          <a:p>
            <a:pPr defTabSz="609570">
              <a:lnSpc>
                <a:spcPct val="120000"/>
              </a:lnSpc>
              <a:spcAft>
                <a:spcPts val="4000"/>
              </a:spcAft>
            </a:pPr>
            <a:r>
              <a:rPr lang="en-US" sz="2000" dirty="0">
                <a:solidFill>
                  <a:srgbClr val="2A2C2C"/>
                </a:solidFill>
                <a:latin typeface="Arial"/>
              </a:rPr>
              <a:t>Members 55+ can contribute an extra $1000</a:t>
            </a:r>
            <a:endParaRPr lang="en-US" sz="2000" dirty="0">
              <a:solidFill>
                <a:srgbClr val="2A2C2C"/>
              </a:solidFill>
              <a:latin typeface="Arial"/>
              <a:cs typeface="Arial"/>
            </a:endParaRPr>
          </a:p>
        </p:txBody>
      </p:sp>
      <p:graphicFrame>
        <p:nvGraphicFramePr>
          <p:cNvPr id="2" name="Table 1">
            <a:extLst>
              <a:ext uri="{FF2B5EF4-FFF2-40B4-BE49-F238E27FC236}">
                <a16:creationId xmlns:a16="http://schemas.microsoft.com/office/drawing/2014/main" id="{B14A0B3D-7C50-D4C8-39EB-0C34F5AA5DA4}"/>
              </a:ext>
            </a:extLst>
          </p:cNvPr>
          <p:cNvGraphicFramePr>
            <a:graphicFrameLocks noGrp="1"/>
          </p:cNvGraphicFramePr>
          <p:nvPr>
            <p:extLst>
              <p:ext uri="{D42A27DB-BD31-4B8C-83A1-F6EECF244321}">
                <p14:modId xmlns:p14="http://schemas.microsoft.com/office/powerpoint/2010/main" val="3887053997"/>
              </p:ext>
            </p:extLst>
          </p:nvPr>
        </p:nvGraphicFramePr>
        <p:xfrm>
          <a:off x="6440409" y="2008804"/>
          <a:ext cx="5575579" cy="3948397"/>
        </p:xfrm>
        <a:graphic>
          <a:graphicData uri="http://schemas.openxmlformats.org/drawingml/2006/table">
            <a:tbl>
              <a:tblPr firstRow="1" bandRow="1">
                <a:tableStyleId>{5C22544A-7EE6-4342-B048-85BDC9FD1C3A}</a:tableStyleId>
              </a:tblPr>
              <a:tblGrid>
                <a:gridCol w="5575579">
                  <a:extLst>
                    <a:ext uri="{9D8B030D-6E8A-4147-A177-3AD203B41FA5}">
                      <a16:colId xmlns:a16="http://schemas.microsoft.com/office/drawing/2014/main" val="3740993062"/>
                    </a:ext>
                  </a:extLst>
                </a:gridCol>
              </a:tblGrid>
              <a:tr h="1052797">
                <a:tc>
                  <a:txBody>
                    <a:bodyPr/>
                    <a:lstStyle/>
                    <a:p>
                      <a:r>
                        <a:rPr lang="en-US" sz="1900" b="0" i="0" dirty="0">
                          <a:latin typeface="Arial" panose="020B0604020202020204" pitchFamily="34" charset="0"/>
                          <a:cs typeface="Arial" panose="020B0604020202020204" pitchFamily="34" charset="0"/>
                        </a:rPr>
                        <a:t>EMPLOYER CONTRIBUTIONS</a:t>
                      </a:r>
                      <a:r>
                        <a:rPr lang="en-US" sz="1900" b="0" i="0" baseline="30000" dirty="0">
                          <a:latin typeface="Arial" panose="020B0604020202020204" pitchFamily="34" charset="0"/>
                          <a:cs typeface="Arial" panose="020B0604020202020204" pitchFamily="34" charset="0"/>
                        </a:rPr>
                        <a:t>*</a:t>
                      </a:r>
                    </a:p>
                  </a:txBody>
                  <a:tcPr marL="243840" marR="243840" marT="243840" marB="243840" anchor="ctr">
                    <a:lnB w="12700" cap="flat" cmpd="sng" algn="ctr">
                      <a:solidFill>
                        <a:schemeClr val="bg2"/>
                      </a:solidFill>
                      <a:prstDash val="solid"/>
                      <a:round/>
                      <a:headEnd type="none" w="med" len="med"/>
                      <a:tailEnd type="none" w="med" len="med"/>
                    </a:lnB>
                    <a:solidFill>
                      <a:srgbClr val="007A96"/>
                    </a:solidFill>
                  </a:tcPr>
                </a:tc>
                <a:extLst>
                  <a:ext uri="{0D108BD9-81ED-4DB2-BD59-A6C34878D82A}">
                    <a16:rowId xmlns:a16="http://schemas.microsoft.com/office/drawing/2014/main" val="2084602745"/>
                  </a:ext>
                </a:extLst>
              </a:tr>
              <a:tr h="1235091">
                <a:tc>
                  <a:txBody>
                    <a:bodyPr/>
                    <a:lstStyle/>
                    <a:p>
                      <a:r>
                        <a:rPr lang="en-US" sz="2100" b="1" i="0" dirty="0">
                          <a:latin typeface="Arial" panose="020B0604020202020204" pitchFamily="34" charset="0"/>
                          <a:cs typeface="Arial" panose="020B0604020202020204" pitchFamily="34" charset="0"/>
                        </a:rPr>
                        <a:t>$250 (salary equal or more than $40,800)</a:t>
                      </a:r>
                    </a:p>
                    <a:p>
                      <a:r>
                        <a:rPr lang="en-US" sz="2100" b="1" i="0" dirty="0">
                          <a:latin typeface="Arial" panose="020B0604020202020204" pitchFamily="34" charset="0"/>
                          <a:cs typeface="Arial" panose="020B0604020202020204" pitchFamily="34" charset="0"/>
                        </a:rPr>
                        <a:t>$450 (salary less than $40,800)</a:t>
                      </a: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50712268"/>
                  </a:ext>
                </a:extLst>
              </a:tr>
              <a:tr h="1235091">
                <a:tc>
                  <a:txBody>
                    <a:bodyPr/>
                    <a:lstStyle/>
                    <a:p>
                      <a:r>
                        <a:rPr lang="en-US" sz="2100" b="1" i="0" dirty="0">
                          <a:latin typeface="Arial" panose="020B0604020202020204" pitchFamily="34" charset="0"/>
                          <a:cs typeface="Arial" panose="020B0604020202020204" pitchFamily="34" charset="0"/>
                        </a:rPr>
                        <a:t>$500 (salary equal or more than $40,800)</a:t>
                      </a:r>
                    </a:p>
                    <a:p>
                      <a:r>
                        <a:rPr lang="en-US" sz="2100" b="1" i="0" dirty="0">
                          <a:latin typeface="Arial" panose="020B0604020202020204" pitchFamily="34" charset="0"/>
                          <a:cs typeface="Arial" panose="020B0604020202020204" pitchFamily="34" charset="0"/>
                        </a:rPr>
                        <a:t>$900 (salary less than $40,800)</a:t>
                      </a:r>
                    </a:p>
                  </a:txBody>
                  <a:tcPr marL="243840" marR="243840" marT="243840" marB="243840">
                    <a:lnL w="12700" cap="flat" cmpd="sng" algn="ctr">
                      <a:solidFill>
                        <a:schemeClr val="accent6">
                          <a:lumMod val="20000"/>
                          <a:lumOff val="8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81281155"/>
                  </a:ext>
                </a:extLst>
              </a:tr>
            </a:tbl>
          </a:graphicData>
        </a:graphic>
      </p:graphicFrame>
      <p:sp>
        <p:nvSpPr>
          <p:cNvPr id="9" name="Rectangle 8">
            <a:extLst>
              <a:ext uri="{FF2B5EF4-FFF2-40B4-BE49-F238E27FC236}">
                <a16:creationId xmlns:a16="http://schemas.microsoft.com/office/drawing/2014/main" id="{5BCB9591-FC76-BCBB-0D98-3F88322E4C30}"/>
              </a:ext>
            </a:extLst>
          </p:cNvPr>
          <p:cNvSpPr/>
          <p:nvPr/>
        </p:nvSpPr>
        <p:spPr>
          <a:xfrm>
            <a:off x="3877776" y="6227691"/>
            <a:ext cx="4436448" cy="261610"/>
          </a:xfrm>
          <a:prstGeom prst="rect">
            <a:avLst/>
          </a:prstGeom>
        </p:spPr>
        <p:txBody>
          <a:bodyPr wrap="square" lIns="121920" tIns="60960" rIns="121920" bIns="60960" anchor="t">
            <a:spAutoFit/>
          </a:bodyPr>
          <a:lstStyle/>
          <a:p>
            <a:pPr defTabSz="609570"/>
            <a:r>
              <a:rPr lang="en-US" sz="900" dirty="0">
                <a:solidFill>
                  <a:schemeClr val="tx1">
                    <a:lumMod val="75000"/>
                    <a:lumOff val="25000"/>
                  </a:schemeClr>
                </a:solidFill>
                <a:latin typeface="Arial"/>
                <a:ea typeface="+mn-lt"/>
                <a:cs typeface="Arial"/>
              </a:rPr>
              <a:t>*Employer contributions will be included in your total maximum contribution limit.</a:t>
            </a:r>
            <a:endParaRPr lang="en-US" sz="9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75213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83E6D97-3658-FBE1-9AD3-A41C3A0C98AE}"/>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flipH="1">
            <a:off x="3809999" y="-4"/>
            <a:ext cx="8369063" cy="6857999"/>
          </a:xfrm>
        </p:spPr>
      </p:pic>
      <p:sp>
        <p:nvSpPr>
          <p:cNvPr id="5" name="Rectangle 4">
            <a:extLst>
              <a:ext uri="{FF2B5EF4-FFF2-40B4-BE49-F238E27FC236}">
                <a16:creationId xmlns:a16="http://schemas.microsoft.com/office/drawing/2014/main" id="{BD9125EF-3A87-A547-E85F-79B5CC763AEF}"/>
              </a:ext>
              <a:ext uri="{C183D7F6-B498-43B3-948B-1728B52AA6E4}">
                <adec:decorative xmlns:adec="http://schemas.microsoft.com/office/drawing/2017/decorative" val="1"/>
              </a:ext>
            </a:extLst>
          </p:cNvPr>
          <p:cNvSpPr/>
          <p:nvPr/>
        </p:nvSpPr>
        <p:spPr>
          <a:xfrm>
            <a:off x="3735322" y="1603"/>
            <a:ext cx="5429936"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latin typeface="Oswald" panose="02000506000000020004" pitchFamily="2" charset="0"/>
            </a:endParaRP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a:solidFill>
                  <a:srgbClr val="592C82"/>
                </a:solidFill>
                <a:latin typeface="Arial"/>
              </a:rPr>
              <a:t>If you are on </a:t>
            </a:r>
            <a:br>
              <a:rPr lang="en-US">
                <a:solidFill>
                  <a:srgbClr val="592C82"/>
                </a:solidFill>
                <a:latin typeface="Arial"/>
              </a:rPr>
            </a:br>
            <a:r>
              <a:rPr lang="en-US">
                <a:solidFill>
                  <a:srgbClr val="592C82"/>
                </a:solidFill>
                <a:latin typeface="Arial"/>
              </a:rPr>
              <a:t>an individual HSA</a:t>
            </a:r>
            <a:endParaRPr lang="en-US"/>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1852298"/>
            <a:ext cx="5463251"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Because your </a:t>
            </a:r>
            <a:br>
              <a:rPr lang="en-US" sz="2000" dirty="0">
                <a:solidFill>
                  <a:srgbClr val="2A2C2C"/>
                </a:solidFill>
                <a:latin typeface="Arial"/>
              </a:rPr>
            </a:br>
            <a:r>
              <a:rPr lang="en-US" sz="2000" dirty="0">
                <a:solidFill>
                  <a:srgbClr val="2A2C2C"/>
                </a:solidFill>
                <a:latin typeface="Arial"/>
              </a:rPr>
              <a:t>employer contributes </a:t>
            </a:r>
          </a:p>
        </p:txBody>
      </p:sp>
      <p:sp>
        <p:nvSpPr>
          <p:cNvPr id="19" name="TextBox 18">
            <a:extLst>
              <a:ext uri="{FF2B5EF4-FFF2-40B4-BE49-F238E27FC236}">
                <a16:creationId xmlns:a16="http://schemas.microsoft.com/office/drawing/2014/main" id="{B07C54F1-121B-7465-38D6-1D8D1F8BB2DF}"/>
              </a:ext>
            </a:extLst>
          </p:cNvPr>
          <p:cNvSpPr txBox="1"/>
          <p:nvPr/>
        </p:nvSpPr>
        <p:spPr>
          <a:xfrm>
            <a:off x="853442" y="2649311"/>
            <a:ext cx="4781549" cy="1026884"/>
          </a:xfrm>
          <a:prstGeom prst="rect">
            <a:avLst/>
          </a:prstGeom>
          <a:noFill/>
        </p:spPr>
        <p:txBody>
          <a:bodyPr wrap="square" lIns="0" tIns="45720" rIns="91440" bIns="45720" rtlCol="0" anchor="t">
            <a:spAutoFit/>
          </a:bodyPr>
          <a:lstStyle/>
          <a:p>
            <a:pPr defTabSz="609570">
              <a:lnSpc>
                <a:spcPts val="3813"/>
              </a:lnSpc>
              <a:spcAft>
                <a:spcPts val="4000"/>
              </a:spcAft>
            </a:pPr>
            <a:r>
              <a:rPr lang="en-US" sz="2800" b="1" dirty="0">
                <a:latin typeface="Arial"/>
              </a:rPr>
              <a:t>$250 </a:t>
            </a:r>
            <a:r>
              <a:rPr lang="en-US" sz="2000" dirty="0">
                <a:latin typeface="Arial"/>
              </a:rPr>
              <a:t>(Salary more than $40,800) </a:t>
            </a:r>
            <a:r>
              <a:rPr lang="en-US" sz="2400" b="1" dirty="0">
                <a:latin typeface="Arial"/>
              </a:rPr>
              <a:t>or </a:t>
            </a:r>
            <a:r>
              <a:rPr lang="en-US" sz="2800" b="1" dirty="0">
                <a:latin typeface="Arial"/>
              </a:rPr>
              <a:t>$450</a:t>
            </a:r>
            <a:r>
              <a:rPr lang="en-US" sz="2400" b="1" dirty="0">
                <a:latin typeface="Arial"/>
              </a:rPr>
              <a:t> </a:t>
            </a:r>
            <a:r>
              <a:rPr lang="en-US" sz="2000" dirty="0">
                <a:latin typeface="Arial"/>
              </a:rPr>
              <a:t>(Salary less than $40,800) </a:t>
            </a:r>
            <a:endParaRPr lang="en-US" sz="2400" b="1" dirty="0">
              <a:latin typeface="Arial"/>
              <a:cs typeface="Arial"/>
            </a:endParaRP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842990"/>
            <a:ext cx="4781549" cy="797013"/>
          </a:xfrm>
          <a:prstGeom prst="rect">
            <a:avLst/>
          </a:prstGeom>
          <a:noFill/>
        </p:spPr>
        <p:txBody>
          <a:bodyPr wrap="square" lIns="0" rtlCol="0">
            <a:spAutoFit/>
          </a:bodyPr>
          <a:lstStyle/>
          <a:p>
            <a:pPr defTabSz="609570">
              <a:lnSpc>
                <a:spcPct val="120000"/>
              </a:lnSpc>
              <a:spcAft>
                <a:spcPts val="4000"/>
              </a:spcAft>
            </a:pPr>
            <a:r>
              <a:rPr lang="en-US" sz="2000">
                <a:solidFill>
                  <a:srgbClr val="2A2C2C"/>
                </a:solidFill>
                <a:latin typeface="Arial"/>
              </a:rPr>
              <a:t>You will need </a:t>
            </a:r>
            <a:br>
              <a:rPr lang="en-US" sz="2000">
                <a:solidFill>
                  <a:srgbClr val="2A2C2C"/>
                </a:solidFill>
                <a:latin typeface="Arial"/>
              </a:rPr>
            </a:br>
            <a:r>
              <a:rPr lang="en-US" sz="2000">
                <a:solidFill>
                  <a:srgbClr val="2A2C2C"/>
                </a:solidFill>
                <a:latin typeface="Arial"/>
              </a:rPr>
              <a:t>to contribute</a:t>
            </a:r>
          </a:p>
        </p:txBody>
      </p:sp>
      <p:sp>
        <p:nvSpPr>
          <p:cNvPr id="11" name="TextBox 10">
            <a:extLst>
              <a:ext uri="{FF2B5EF4-FFF2-40B4-BE49-F238E27FC236}">
                <a16:creationId xmlns:a16="http://schemas.microsoft.com/office/drawing/2014/main" id="{A39D4123-1725-F01D-2318-61C70CABED66}"/>
              </a:ext>
            </a:extLst>
          </p:cNvPr>
          <p:cNvSpPr txBox="1"/>
          <p:nvPr/>
        </p:nvSpPr>
        <p:spPr>
          <a:xfrm>
            <a:off x="853442" y="4703503"/>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dirty="0">
                <a:solidFill>
                  <a:schemeClr val="accent1"/>
                </a:solidFill>
                <a:latin typeface="Arial"/>
              </a:rPr>
              <a:t>$4,050 or $3,850</a:t>
            </a: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Arial"/>
              </a:rPr>
              <a:t>in order to reach the </a:t>
            </a:r>
            <a:br>
              <a:rPr lang="en-US" sz="2000">
                <a:solidFill>
                  <a:srgbClr val="2A2C2C"/>
                </a:solidFill>
                <a:latin typeface="Arial"/>
              </a:rPr>
            </a:br>
            <a:r>
              <a:rPr lang="en-US" sz="2000">
                <a:solidFill>
                  <a:srgbClr val="2A2C2C"/>
                </a:solidFill>
                <a:latin typeface="Arial"/>
              </a:rPr>
              <a:t>maximum contribution limit.</a:t>
            </a:r>
          </a:p>
        </p:txBody>
      </p:sp>
      <p:cxnSp>
        <p:nvCxnSpPr>
          <p:cNvPr id="14" name="Straight Connector 13">
            <a:extLst>
              <a:ext uri="{FF2B5EF4-FFF2-40B4-BE49-F238E27FC236}">
                <a16:creationId xmlns:a16="http://schemas.microsoft.com/office/drawing/2014/main" id="{6D210DA1-857C-10F3-2DFF-9CB67D86763E}"/>
              </a:ext>
              <a:ext uri="{C183D7F6-B498-43B3-948B-1728B52AA6E4}">
                <adec:decorative xmlns:adec="http://schemas.microsoft.com/office/drawing/2017/decorative" val="1"/>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EACCD70-72C8-04E0-C046-F54D8206B2E1}"/>
              </a:ext>
              <a:ext uri="{C183D7F6-B498-43B3-948B-1728B52AA6E4}">
                <adec:decorative xmlns:adec="http://schemas.microsoft.com/office/drawing/2017/decorative" val="1"/>
              </a:ext>
            </a:extLst>
          </p:cNvPr>
          <p:cNvCxnSpPr/>
          <p:nvPr/>
        </p:nvCxnSpPr>
        <p:spPr>
          <a:xfrm>
            <a:off x="853441" y="3851029"/>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0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
            <a:extLst>
              <a:ext uri="{FF2B5EF4-FFF2-40B4-BE49-F238E27FC236}">
                <a16:creationId xmlns:a16="http://schemas.microsoft.com/office/drawing/2014/main" id="{C482CA2D-4364-DC74-32EA-CC61021D827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
          <a:stretch/>
        </p:blipFill>
        <p:spPr>
          <a:xfrm>
            <a:off x="2687365" y="5261"/>
            <a:ext cx="9504636" cy="6857999"/>
          </a:xfrm>
          <a:prstGeom prst="rect">
            <a:avLst/>
          </a:prstGeom>
          <a:noFill/>
        </p:spPr>
      </p:pic>
      <p:sp>
        <p:nvSpPr>
          <p:cNvPr id="15" name="Rectangle 14">
            <a:extLst>
              <a:ext uri="{FF2B5EF4-FFF2-40B4-BE49-F238E27FC236}">
                <a16:creationId xmlns:a16="http://schemas.microsoft.com/office/drawing/2014/main" id="{AE85ABC7-3661-A278-DF5A-7C6E59700CA1}"/>
              </a:ext>
              <a:ext uri="{C183D7F6-B498-43B3-948B-1728B52AA6E4}">
                <adec:decorative xmlns:adec="http://schemas.microsoft.com/office/drawing/2017/decorative" val="1"/>
              </a:ext>
            </a:extLst>
          </p:cNvPr>
          <p:cNvSpPr/>
          <p:nvPr/>
        </p:nvSpPr>
        <p:spPr>
          <a:xfrm>
            <a:off x="2844801" y="1202"/>
            <a:ext cx="3873500"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2" name="Rectangle 11">
            <a:extLst>
              <a:ext uri="{FF2B5EF4-FFF2-40B4-BE49-F238E27FC236}">
                <a16:creationId xmlns:a16="http://schemas.microsoft.com/office/drawing/2014/main" id="{730D2E49-C6C7-2001-08E1-00B10654B2A0}"/>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itle 1">
            <a:extLst>
              <a:ext uri="{FF2B5EF4-FFF2-40B4-BE49-F238E27FC236}">
                <a16:creationId xmlns:a16="http://schemas.microsoft.com/office/drawing/2014/main" id="{967A1F9F-012C-BF47-4CC3-10AC59D6A2AD}"/>
              </a:ext>
            </a:extLst>
          </p:cNvPr>
          <p:cNvSpPr>
            <a:spLocks noGrp="1"/>
          </p:cNvSpPr>
          <p:nvPr>
            <p:ph type="title"/>
          </p:nvPr>
        </p:nvSpPr>
        <p:spPr>
          <a:xfrm>
            <a:off x="853442" y="365762"/>
            <a:ext cx="10836993" cy="1398524"/>
          </a:xfrm>
        </p:spPr>
        <p:txBody>
          <a:bodyPr/>
          <a:lstStyle/>
          <a:p>
            <a:r>
              <a:rPr lang="en-US">
                <a:solidFill>
                  <a:srgbClr val="592C82"/>
                </a:solidFill>
                <a:latin typeface="Arial"/>
              </a:rPr>
              <a:t>If you are on </a:t>
            </a:r>
            <a:br>
              <a:rPr lang="en-US">
                <a:solidFill>
                  <a:srgbClr val="592C82"/>
                </a:solidFill>
                <a:latin typeface="Arial"/>
              </a:rPr>
            </a:br>
            <a:r>
              <a:rPr lang="en-US">
                <a:solidFill>
                  <a:srgbClr val="592C82"/>
                </a:solidFill>
                <a:latin typeface="Arial"/>
              </a:rPr>
              <a:t>a family HSA</a:t>
            </a:r>
            <a:endParaRPr lang="en-US"/>
          </a:p>
        </p:txBody>
      </p:sp>
      <p:sp>
        <p:nvSpPr>
          <p:cNvPr id="7" name="TextBox 6">
            <a:extLst>
              <a:ext uri="{FF2B5EF4-FFF2-40B4-BE49-F238E27FC236}">
                <a16:creationId xmlns:a16="http://schemas.microsoft.com/office/drawing/2014/main" id="{A8E74454-72D3-3BB8-307D-918C1B55C41F}"/>
              </a:ext>
            </a:extLst>
          </p:cNvPr>
          <p:cNvSpPr txBox="1"/>
          <p:nvPr/>
        </p:nvSpPr>
        <p:spPr>
          <a:xfrm>
            <a:off x="853442" y="1775658"/>
            <a:ext cx="5463251"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Because your </a:t>
            </a:r>
            <a:br>
              <a:rPr lang="en-US" sz="2000" dirty="0">
                <a:solidFill>
                  <a:srgbClr val="2A2C2C"/>
                </a:solidFill>
                <a:latin typeface="Arial"/>
              </a:rPr>
            </a:br>
            <a:r>
              <a:rPr lang="en-US" sz="2000" dirty="0">
                <a:solidFill>
                  <a:srgbClr val="2A2C2C"/>
                </a:solidFill>
                <a:latin typeface="Arial"/>
              </a:rPr>
              <a:t>employer contributes </a:t>
            </a:r>
          </a:p>
        </p:txBody>
      </p:sp>
      <p:sp>
        <p:nvSpPr>
          <p:cNvPr id="2" name="TextBox 1">
            <a:extLst>
              <a:ext uri="{FF2B5EF4-FFF2-40B4-BE49-F238E27FC236}">
                <a16:creationId xmlns:a16="http://schemas.microsoft.com/office/drawing/2014/main" id="{94E2EB35-A5D2-9E7F-4CB7-D25FC2B03A25}"/>
              </a:ext>
            </a:extLst>
          </p:cNvPr>
          <p:cNvSpPr txBox="1"/>
          <p:nvPr/>
        </p:nvSpPr>
        <p:spPr>
          <a:xfrm>
            <a:off x="853441" y="2714968"/>
            <a:ext cx="4781549" cy="1026884"/>
          </a:xfrm>
          <a:prstGeom prst="rect">
            <a:avLst/>
          </a:prstGeom>
          <a:noFill/>
        </p:spPr>
        <p:txBody>
          <a:bodyPr wrap="square" lIns="0" tIns="45720" rIns="91440" bIns="45720" rtlCol="0" anchor="t">
            <a:spAutoFit/>
          </a:bodyPr>
          <a:lstStyle/>
          <a:p>
            <a:pPr defTabSz="609570">
              <a:lnSpc>
                <a:spcPts val="3813"/>
              </a:lnSpc>
              <a:spcAft>
                <a:spcPts val="4000"/>
              </a:spcAft>
            </a:pPr>
            <a:r>
              <a:rPr lang="en-US" sz="2800" b="1" dirty="0">
                <a:latin typeface="Arial"/>
              </a:rPr>
              <a:t>$500 </a:t>
            </a:r>
            <a:r>
              <a:rPr lang="en-US" sz="2000" dirty="0">
                <a:latin typeface="Arial"/>
              </a:rPr>
              <a:t>(Salary more than $40,800) </a:t>
            </a:r>
            <a:r>
              <a:rPr lang="en-US" sz="2400" b="1" dirty="0">
                <a:latin typeface="Arial"/>
              </a:rPr>
              <a:t>or </a:t>
            </a:r>
            <a:r>
              <a:rPr lang="en-US" sz="2800" b="1" dirty="0">
                <a:latin typeface="Arial"/>
              </a:rPr>
              <a:t>$900</a:t>
            </a:r>
            <a:r>
              <a:rPr lang="en-US" sz="2400" b="1" dirty="0">
                <a:latin typeface="Arial"/>
              </a:rPr>
              <a:t> </a:t>
            </a:r>
            <a:r>
              <a:rPr lang="en-US" sz="2000" dirty="0">
                <a:latin typeface="Arial"/>
              </a:rPr>
              <a:t>(Salary less than $40,800) </a:t>
            </a:r>
            <a:endParaRPr lang="en-US" sz="2400" b="1" dirty="0">
              <a:latin typeface="Arial"/>
              <a:cs typeface="Arial"/>
            </a:endParaRPr>
          </a:p>
        </p:txBody>
      </p:sp>
      <p:sp>
        <p:nvSpPr>
          <p:cNvPr id="10" name="TextBox 9">
            <a:extLst>
              <a:ext uri="{FF2B5EF4-FFF2-40B4-BE49-F238E27FC236}">
                <a16:creationId xmlns:a16="http://schemas.microsoft.com/office/drawing/2014/main" id="{2E6908E4-20D8-2BE1-5F85-F13D7515F14B}"/>
              </a:ext>
            </a:extLst>
          </p:cNvPr>
          <p:cNvSpPr txBox="1"/>
          <p:nvPr/>
        </p:nvSpPr>
        <p:spPr>
          <a:xfrm>
            <a:off x="853442" y="3924225"/>
            <a:ext cx="4781549" cy="797013"/>
          </a:xfrm>
          <a:prstGeom prst="rect">
            <a:avLst/>
          </a:prstGeom>
          <a:noFill/>
        </p:spPr>
        <p:txBody>
          <a:bodyPr wrap="square" lIns="0" rtlCol="0">
            <a:spAutoFit/>
          </a:bodyPr>
          <a:lstStyle/>
          <a:p>
            <a:pPr defTabSz="609570">
              <a:lnSpc>
                <a:spcPct val="120000"/>
              </a:lnSpc>
              <a:spcAft>
                <a:spcPts val="4000"/>
              </a:spcAft>
            </a:pPr>
            <a:r>
              <a:rPr lang="en-US" sz="2000" dirty="0">
                <a:solidFill>
                  <a:srgbClr val="2A2C2C"/>
                </a:solidFill>
                <a:latin typeface="Arial"/>
              </a:rPr>
              <a:t>You will need </a:t>
            </a:r>
            <a:br>
              <a:rPr lang="en-US" sz="2000" dirty="0">
                <a:solidFill>
                  <a:srgbClr val="2A2C2C"/>
                </a:solidFill>
                <a:latin typeface="Arial"/>
              </a:rPr>
            </a:br>
            <a:r>
              <a:rPr lang="en-US" sz="2000" dirty="0">
                <a:solidFill>
                  <a:srgbClr val="2A2C2C"/>
                </a:solidFill>
                <a:latin typeface="Arial"/>
              </a:rPr>
              <a:t>to contribute</a:t>
            </a:r>
          </a:p>
        </p:txBody>
      </p:sp>
      <p:sp>
        <p:nvSpPr>
          <p:cNvPr id="3" name="TextBox 2">
            <a:extLst>
              <a:ext uri="{FF2B5EF4-FFF2-40B4-BE49-F238E27FC236}">
                <a16:creationId xmlns:a16="http://schemas.microsoft.com/office/drawing/2014/main" id="{8C2FE30F-F44F-7005-11F6-65928954E874}"/>
              </a:ext>
            </a:extLst>
          </p:cNvPr>
          <p:cNvSpPr txBox="1"/>
          <p:nvPr/>
        </p:nvSpPr>
        <p:spPr>
          <a:xfrm>
            <a:off x="853441" y="4719531"/>
            <a:ext cx="4781549" cy="579646"/>
          </a:xfrm>
          <a:prstGeom prst="rect">
            <a:avLst/>
          </a:prstGeom>
          <a:noFill/>
        </p:spPr>
        <p:txBody>
          <a:bodyPr wrap="square" lIns="0" tIns="45720" rIns="91440" bIns="45720" rtlCol="0" anchor="t">
            <a:spAutoFit/>
          </a:bodyPr>
          <a:lstStyle/>
          <a:p>
            <a:pPr defTabSz="609570">
              <a:lnSpc>
                <a:spcPts val="3813"/>
              </a:lnSpc>
              <a:spcAft>
                <a:spcPts val="4000"/>
              </a:spcAft>
            </a:pPr>
            <a:r>
              <a:rPr lang="en-US" sz="3200" b="1" dirty="0">
                <a:solidFill>
                  <a:schemeClr val="accent1"/>
                </a:solidFill>
                <a:latin typeface="Arial"/>
              </a:rPr>
              <a:t>$8,050 or $7,650</a:t>
            </a:r>
          </a:p>
        </p:txBody>
      </p:sp>
      <p:sp>
        <p:nvSpPr>
          <p:cNvPr id="13" name="TextBox 12">
            <a:extLst>
              <a:ext uri="{FF2B5EF4-FFF2-40B4-BE49-F238E27FC236}">
                <a16:creationId xmlns:a16="http://schemas.microsoft.com/office/drawing/2014/main" id="{245FFE41-ED94-3BD4-25C6-6BDD45AAA32E}"/>
              </a:ext>
            </a:extLst>
          </p:cNvPr>
          <p:cNvSpPr txBox="1"/>
          <p:nvPr/>
        </p:nvSpPr>
        <p:spPr>
          <a:xfrm>
            <a:off x="853442" y="5359349"/>
            <a:ext cx="4781549" cy="797013"/>
          </a:xfrm>
          <a:prstGeom prst="rect">
            <a:avLst/>
          </a:prstGeom>
          <a:noFill/>
        </p:spPr>
        <p:txBody>
          <a:bodyPr wrap="square" lIns="0" rtlCol="0">
            <a:spAutoFit/>
          </a:bodyPr>
          <a:lstStyle/>
          <a:p>
            <a:pPr defTabSz="609570">
              <a:lnSpc>
                <a:spcPct val="120000"/>
              </a:lnSpc>
            </a:pPr>
            <a:r>
              <a:rPr lang="en-US" sz="2000">
                <a:solidFill>
                  <a:srgbClr val="2A2C2C"/>
                </a:solidFill>
                <a:latin typeface="Arial"/>
              </a:rPr>
              <a:t>in order to reach the </a:t>
            </a:r>
            <a:br>
              <a:rPr lang="en-US" sz="2000">
                <a:solidFill>
                  <a:srgbClr val="2A2C2C"/>
                </a:solidFill>
                <a:latin typeface="Arial"/>
              </a:rPr>
            </a:br>
            <a:r>
              <a:rPr lang="en-US" sz="2000">
                <a:solidFill>
                  <a:srgbClr val="2A2C2C"/>
                </a:solidFill>
                <a:latin typeface="Arial"/>
              </a:rPr>
              <a:t>maximum contribution limit.</a:t>
            </a:r>
          </a:p>
        </p:txBody>
      </p:sp>
      <p:cxnSp>
        <p:nvCxnSpPr>
          <p:cNvPr id="9" name="Straight Connector 8">
            <a:extLst>
              <a:ext uri="{FF2B5EF4-FFF2-40B4-BE49-F238E27FC236}">
                <a16:creationId xmlns:a16="http://schemas.microsoft.com/office/drawing/2014/main" id="{8415D3B5-64FE-2383-16E7-4C10B5CE341E}"/>
              </a:ext>
              <a:ext uri="{C183D7F6-B498-43B3-948B-1728B52AA6E4}">
                <adec:decorative xmlns:adec="http://schemas.microsoft.com/office/drawing/2017/decorative" val="1"/>
              </a:ext>
            </a:extLst>
          </p:cNvPr>
          <p:cNvCxnSpPr>
            <a:cxnSpLocks/>
          </p:cNvCxnSpPr>
          <p:nvPr/>
        </p:nvCxnSpPr>
        <p:spPr>
          <a:xfrm>
            <a:off x="853442" y="3804912"/>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D210DA1-857C-10F3-2DFF-9CB67D86763E}"/>
              </a:ext>
              <a:ext uri="{C183D7F6-B498-43B3-948B-1728B52AA6E4}">
                <adec:decorative xmlns:adec="http://schemas.microsoft.com/office/drawing/2017/decorative" val="1"/>
              </a:ext>
            </a:extLst>
          </p:cNvPr>
          <p:cNvCxnSpPr/>
          <p:nvPr/>
        </p:nvCxnSpPr>
        <p:spPr>
          <a:xfrm>
            <a:off x="853442" y="5299177"/>
            <a:ext cx="2390775"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65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B28C6-3B5C-ACEF-3FB7-930E6FC58ECB}"/>
              </a:ext>
            </a:extLst>
          </p:cNvPr>
          <p:cNvSpPr>
            <a:spLocks noGrp="1"/>
          </p:cNvSpPr>
          <p:nvPr>
            <p:ph type="title"/>
          </p:nvPr>
        </p:nvSpPr>
        <p:spPr>
          <a:xfrm>
            <a:off x="853442" y="365762"/>
            <a:ext cx="11266692" cy="572721"/>
          </a:xfrm>
        </p:spPr>
        <p:txBody>
          <a:bodyPr/>
          <a:lstStyle/>
          <a:p>
            <a:r>
              <a:rPr lang="en-US" sz="3600" dirty="0">
                <a:latin typeface="Arial" panose="020B0604020202020204" pitchFamily="34" charset="0"/>
                <a:cs typeface="Arial" panose="020B0604020202020204" pitchFamily="34" charset="0"/>
              </a:rPr>
              <a:t>If you love a 403(b), meet your new best friend</a:t>
            </a:r>
          </a:p>
        </p:txBody>
      </p:sp>
      <p:graphicFrame>
        <p:nvGraphicFramePr>
          <p:cNvPr id="3" name="Table 2">
            <a:extLst>
              <a:ext uri="{FF2B5EF4-FFF2-40B4-BE49-F238E27FC236}">
                <a16:creationId xmlns:a16="http://schemas.microsoft.com/office/drawing/2014/main" id="{3B9A03E1-B439-8731-08E7-4ED017118CA9}"/>
              </a:ext>
            </a:extLst>
          </p:cNvPr>
          <p:cNvGraphicFramePr>
            <a:graphicFrameLocks noGrp="1"/>
          </p:cNvGraphicFramePr>
          <p:nvPr>
            <p:extLst>
              <p:ext uri="{D42A27DB-BD31-4B8C-83A1-F6EECF244321}">
                <p14:modId xmlns:p14="http://schemas.microsoft.com/office/powerpoint/2010/main" val="2872520303"/>
              </p:ext>
            </p:extLst>
          </p:nvPr>
        </p:nvGraphicFramePr>
        <p:xfrm>
          <a:off x="832340" y="1873759"/>
          <a:ext cx="6874749" cy="3858343"/>
        </p:xfrm>
        <a:graphic>
          <a:graphicData uri="http://schemas.openxmlformats.org/drawingml/2006/table">
            <a:tbl>
              <a:tblPr firstRow="1" bandRow="1">
                <a:tableStyleId>{5C22544A-7EE6-4342-B048-85BDC9FD1C3A}</a:tableStyleId>
              </a:tblPr>
              <a:tblGrid>
                <a:gridCol w="3395279">
                  <a:extLst>
                    <a:ext uri="{9D8B030D-6E8A-4147-A177-3AD203B41FA5}">
                      <a16:colId xmlns:a16="http://schemas.microsoft.com/office/drawing/2014/main" val="3740993062"/>
                    </a:ext>
                  </a:extLst>
                </a:gridCol>
                <a:gridCol w="3479470">
                  <a:extLst>
                    <a:ext uri="{9D8B030D-6E8A-4147-A177-3AD203B41FA5}">
                      <a16:colId xmlns:a16="http://schemas.microsoft.com/office/drawing/2014/main" val="28246634"/>
                    </a:ext>
                  </a:extLst>
                </a:gridCol>
              </a:tblGrid>
              <a:tr h="501008">
                <a:tc>
                  <a:txBody>
                    <a:bodyPr/>
                    <a:lstStyle/>
                    <a:p>
                      <a:pPr lvl="0" algn="ctr">
                        <a:buNone/>
                      </a:pPr>
                      <a:r>
                        <a:rPr lang="en-US" sz="2800" b="1" i="0" dirty="0">
                          <a:solidFill>
                            <a:schemeClr val="accent1"/>
                          </a:solidFill>
                          <a:latin typeface="Arial" panose="020B0604020202020204" pitchFamily="34" charset="0"/>
                          <a:cs typeface="Arial" panose="020B0604020202020204" pitchFamily="34" charset="0"/>
                        </a:rPr>
                        <a:t>403(b)</a:t>
                      </a:r>
                    </a:p>
                  </a:txBody>
                  <a:tcPr marL="0" marR="0" marT="0" marB="0" anchor="ctr">
                    <a:lnB w="12700" cap="flat" cmpd="sng" algn="ctr">
                      <a:solidFill>
                        <a:schemeClr val="accent6"/>
                      </a:solidFill>
                      <a:prstDash val="solid"/>
                      <a:round/>
                      <a:headEnd type="none" w="med" len="med"/>
                      <a:tailEnd type="none" w="med" len="med"/>
                    </a:lnB>
                    <a:noFill/>
                  </a:tcPr>
                </a:tc>
                <a:tc>
                  <a:txBody>
                    <a:bodyPr/>
                    <a:lstStyle/>
                    <a:p>
                      <a:pPr lvl="0" algn="ctr">
                        <a:buNone/>
                      </a:pPr>
                      <a:r>
                        <a:rPr lang="en-US" sz="2800" b="1" i="0">
                          <a:solidFill>
                            <a:schemeClr val="accent1"/>
                          </a:solidFill>
                          <a:latin typeface="Arial" panose="020B0604020202020204" pitchFamily="34" charset="0"/>
                          <a:cs typeface="Arial" panose="020B0604020202020204" pitchFamily="34" charset="0"/>
                        </a:rPr>
                        <a:t>HSA</a:t>
                      </a:r>
                    </a:p>
                  </a:txBody>
                  <a:tcPr marL="0" marR="0" marT="0" marB="0" anchor="ct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084602745"/>
                  </a:ext>
                </a:extLst>
              </a:tr>
              <a:tr h="605946">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FICA taxed contributions</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100% tax-deductible contributions</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8638821"/>
                  </a:ext>
                </a:extLst>
              </a:tr>
              <a:tr h="558140">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Tax-free earnings </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Tax-free earnings</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2404875"/>
                  </a:ext>
                </a:extLst>
              </a:tr>
              <a:tr h="731083">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Medical expenses taxed as ordinary income</a:t>
                      </a: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Tax-free distributions for </a:t>
                      </a:r>
                      <a:br>
                        <a:rPr lang="en-US" sz="1600" b="0" i="0" u="none" strike="noStrike" baseline="0" noProof="0">
                          <a:solidFill>
                            <a:srgbClr val="2A2C2C"/>
                          </a:solidFill>
                          <a:latin typeface="Arial" panose="020B0604020202020204" pitchFamily="34" charset="0"/>
                          <a:cs typeface="Arial" panose="020B0604020202020204" pitchFamily="34" charset="0"/>
                        </a:rPr>
                      </a:br>
                      <a:r>
                        <a:rPr lang="en-US" sz="1600" b="0" i="0" u="none" strike="noStrike" baseline="0" noProof="0">
                          <a:solidFill>
                            <a:srgbClr val="2A2C2C"/>
                          </a:solidFill>
                          <a:latin typeface="Arial" panose="020B0604020202020204" pitchFamily="34" charset="0"/>
                          <a:cs typeface="Arial" panose="020B0604020202020204" pitchFamily="34" charset="0"/>
                        </a:rPr>
                        <a:t>medical expenses </a:t>
                      </a: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105492"/>
                  </a:ext>
                </a:extLst>
              </a:tr>
              <a:tr h="731083">
                <a:tc>
                  <a:txBody>
                    <a:bodyPr/>
                    <a:lstStyle/>
                    <a:p>
                      <a:pPr lvl="0" algn="ctr">
                        <a:buNone/>
                      </a:pPr>
                      <a:r>
                        <a:rPr lang="en-US" sz="1600" b="0" i="0" u="none" strike="noStrike" baseline="0" noProof="0">
                          <a:solidFill>
                            <a:srgbClr val="2A2C2C"/>
                          </a:solidFill>
                          <a:latin typeface="Arial" panose="020B0604020202020204" pitchFamily="34" charset="0"/>
                          <a:cs typeface="Arial" panose="020B0604020202020204" pitchFamily="34" charset="0"/>
                        </a:rPr>
                        <a:t>Regular expenses taxed as ordinary income</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lnSpc>
                          <a:spcPct val="100000"/>
                        </a:lnSpc>
                        <a:spcBef>
                          <a:spcPts val="0"/>
                        </a:spcBef>
                        <a:spcAft>
                          <a:spcPts val="0"/>
                        </a:spcAft>
                        <a:buNone/>
                      </a:pPr>
                      <a:r>
                        <a:rPr lang="en-US" sz="1600" b="0" i="0" u="none" strike="noStrike" baseline="0" noProof="0">
                          <a:solidFill>
                            <a:srgbClr val="2A2C2C"/>
                          </a:solidFill>
                          <a:latin typeface="Arial" panose="020B0604020202020204" pitchFamily="34" charset="0"/>
                          <a:cs typeface="Arial" panose="020B0604020202020204" pitchFamily="34" charset="0"/>
                        </a:rPr>
                        <a:t>Regular expenses taxed as </a:t>
                      </a:r>
                      <a:br>
                        <a:rPr lang="en-US" sz="1600" b="0" i="0" u="none" strike="noStrike" baseline="0" noProof="0">
                          <a:solidFill>
                            <a:srgbClr val="2A2C2C"/>
                          </a:solidFill>
                          <a:latin typeface="Arial" panose="020B0604020202020204" pitchFamily="34" charset="0"/>
                          <a:cs typeface="Arial" panose="020B0604020202020204" pitchFamily="34" charset="0"/>
                        </a:rPr>
                      </a:br>
                      <a:r>
                        <a:rPr lang="en-US" sz="1600" b="0" i="0" u="none" strike="noStrike" baseline="0" noProof="0">
                          <a:solidFill>
                            <a:srgbClr val="2A2C2C"/>
                          </a:solidFill>
                          <a:latin typeface="Arial" panose="020B0604020202020204" pitchFamily="34" charset="0"/>
                          <a:cs typeface="Arial" panose="020B0604020202020204" pitchFamily="34" charset="0"/>
                        </a:rPr>
                        <a:t>ordinary income</a:t>
                      </a:r>
                      <a:endParaRPr lang="en-US" b="0">
                        <a:latin typeface="Arial" panose="020B0604020202020204" pitchFamily="34" charset="0"/>
                        <a:cs typeface="Arial" panose="020B0604020202020204" pitchFamily="34" charset="0"/>
                      </a:endParaRPr>
                    </a:p>
                  </a:txBody>
                  <a:tcPr marL="45720" marR="45720" anchor="ctr">
                    <a:lnL w="12700" cap="flat" cmpd="sng" algn="ctr">
                      <a:solidFill>
                        <a:schemeClr val="accent6"/>
                      </a:solidFill>
                      <a:prstDash val="solid"/>
                      <a:round/>
                      <a:headEnd type="none" w="med" len="med"/>
                      <a:tailEnd type="none" w="med" len="med"/>
                    </a:lnL>
                    <a:lnR w="12700">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5712886"/>
                  </a:ext>
                </a:extLst>
              </a:tr>
              <a:tr h="731083">
                <a:tc>
                  <a:txBody>
                    <a:bodyPr/>
                    <a:lstStyle/>
                    <a:p>
                      <a:pPr lvl="0" algn="ctr">
                        <a:buNone/>
                      </a:pPr>
                      <a:r>
                        <a:rPr lang="en-US" sz="1600" b="0" i="0" u="none" strike="noStrike" baseline="0" noProof="0">
                          <a:solidFill>
                            <a:srgbClr val="3B3B3B"/>
                          </a:solidFill>
                          <a:latin typeface="Arial" panose="020B0604020202020204" pitchFamily="34" charset="0"/>
                          <a:cs typeface="Arial" panose="020B0604020202020204" pitchFamily="34" charset="0"/>
                        </a:rPr>
                        <a:t>Minimum distributions required </a:t>
                      </a:r>
                      <a:endParaRPr lang="en-US" b="0">
                        <a:latin typeface="Arial" panose="020B0604020202020204" pitchFamily="34" charset="0"/>
                        <a:cs typeface="Arial" panose="020B0604020202020204" pitchFamily="34" charset="0"/>
                      </a:endParaRPr>
                    </a:p>
                  </a:txBody>
                  <a:tcPr marL="45720" marR="45720" anchor="ctr">
                    <a:lnL w="12700">
                      <a:noFill/>
                    </a:lnL>
                    <a:lnR w="12700" cap="flat" cmpd="sng" algn="ctr">
                      <a:solidFill>
                        <a:schemeClr val="accent6"/>
                      </a:solidFill>
                      <a:prstDash val="solid"/>
                      <a:round/>
                      <a:headEnd type="none" w="med" len="med"/>
                      <a:tailEnd type="none" w="med" len="med"/>
                    </a:lnR>
                    <a:lnT w="12700">
                      <a:noFill/>
                    </a:lnT>
                    <a:lnB w="38099">
                      <a:noFill/>
                    </a:lnB>
                    <a:lnTlToBr w="12700" cmpd="sng">
                      <a:noFill/>
                      <a:prstDash val="solid"/>
                    </a:lnTlToBr>
                    <a:lnBlToTr w="12700" cmpd="sng">
                      <a:noFill/>
                      <a:prstDash val="solid"/>
                    </a:lnBlToTr>
                    <a:solidFill>
                      <a:schemeClr val="bg1"/>
                    </a:solidFill>
                  </a:tcPr>
                </a:tc>
                <a:tc>
                  <a:txBody>
                    <a:bodyPr/>
                    <a:lstStyle/>
                    <a:p>
                      <a:pPr lvl="0" algn="ctr">
                        <a:lnSpc>
                          <a:spcPct val="100000"/>
                        </a:lnSpc>
                        <a:spcBef>
                          <a:spcPts val="0"/>
                        </a:spcBef>
                        <a:spcAft>
                          <a:spcPts val="0"/>
                        </a:spcAft>
                        <a:buNone/>
                      </a:pPr>
                      <a:r>
                        <a:rPr lang="en-US" sz="1600" b="0" i="0" u="none" strike="noStrike" baseline="0" noProof="0" dirty="0">
                          <a:solidFill>
                            <a:srgbClr val="2A2C2C"/>
                          </a:solidFill>
                          <a:latin typeface="Arial" panose="020B0604020202020204" pitchFamily="34" charset="0"/>
                          <a:cs typeface="Arial" panose="020B0604020202020204" pitchFamily="34" charset="0"/>
                        </a:rPr>
                        <a:t>No minimum distributions </a:t>
                      </a:r>
                    </a:p>
                  </a:txBody>
                  <a:tcPr marL="45720" marR="45720" anchor="ctr">
                    <a:lnL w="12700" cap="flat" cmpd="sng" algn="ctr">
                      <a:solidFill>
                        <a:schemeClr val="accent6"/>
                      </a:solidFill>
                      <a:prstDash val="solid"/>
                      <a:round/>
                      <a:headEnd type="none" w="med" len="med"/>
                      <a:tailEnd type="none" w="med" len="med"/>
                    </a:lnL>
                    <a:lnR w="12700">
                      <a:noFill/>
                    </a:lnR>
                    <a:lnT w="12700">
                      <a:noFill/>
                    </a:lnT>
                    <a:lnB w="38099">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753449"/>
                  </a:ext>
                </a:extLst>
              </a:tr>
            </a:tbl>
          </a:graphicData>
        </a:graphic>
      </p:graphicFrame>
      <p:sp>
        <p:nvSpPr>
          <p:cNvPr id="6" name="TextBox 5">
            <a:extLst>
              <a:ext uri="{FF2B5EF4-FFF2-40B4-BE49-F238E27FC236}">
                <a16:creationId xmlns:a16="http://schemas.microsoft.com/office/drawing/2014/main" id="{E8CB7B9C-CB51-15B2-DDE8-2AA23A1DC343}"/>
              </a:ext>
            </a:extLst>
          </p:cNvPr>
          <p:cNvSpPr txBox="1"/>
          <p:nvPr/>
        </p:nvSpPr>
        <p:spPr>
          <a:xfrm>
            <a:off x="8323995" y="3020852"/>
            <a:ext cx="3666130" cy="1730405"/>
          </a:xfrm>
          <a:prstGeom prst="rect">
            <a:avLst/>
          </a:prstGeom>
          <a:solidFill>
            <a:schemeClr val="bg2"/>
          </a:solidFill>
        </p:spPr>
        <p:txBody>
          <a:bodyPr wrap="square" lIns="274320" tIns="45720" rIns="91440" bIns="45720" rtlCol="0" anchor="ctr" anchorCtr="0">
            <a:noAutofit/>
          </a:bodyPr>
          <a:lstStyle/>
          <a:p>
            <a:pPr defTabSz="609570">
              <a:lnSpc>
                <a:spcPct val="120000"/>
              </a:lnSpc>
              <a:spcAft>
                <a:spcPts val="4000"/>
              </a:spcAft>
            </a:pPr>
            <a:r>
              <a:rPr lang="en-US" sz="2000">
                <a:solidFill>
                  <a:srgbClr val="2A2C2C"/>
                </a:solidFill>
                <a:latin typeface="Arial" panose="020B0604020202020204" pitchFamily="34" charset="0"/>
                <a:cs typeface="Arial" panose="020B0604020202020204" pitchFamily="34" charset="0"/>
              </a:rPr>
              <a:t>Plus, you can designate an HSA beneficiary and give the gift of health savings. </a:t>
            </a: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EFA2B5-619C-F22E-8135-D088AD7D6ED6}"/>
              </a:ext>
              <a:ext uri="{C183D7F6-B498-43B3-948B-1728B52AA6E4}">
                <adec:decorative xmlns:adec="http://schemas.microsoft.com/office/drawing/2017/decorative" val="1"/>
              </a:ext>
            </a:extLst>
          </p:cNvPr>
          <p:cNvSpPr/>
          <p:nvPr/>
        </p:nvSpPr>
        <p:spPr>
          <a:xfrm>
            <a:off x="8193980" y="3020852"/>
            <a:ext cx="130015" cy="17304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Tree>
    <p:extLst>
      <p:ext uri="{BB962C8B-B14F-4D97-AF65-F5344CB8AC3E}">
        <p14:creationId xmlns:p14="http://schemas.microsoft.com/office/powerpoint/2010/main" val="2069523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B422B9A-AF2E-992F-A0D7-FA45351B06E2}"/>
              </a:ext>
            </a:extLst>
          </p:cNvPr>
          <p:cNvSpPr>
            <a:spLocks noGrp="1"/>
          </p:cNvSpPr>
          <p:nvPr>
            <p:ph type="title"/>
          </p:nvPr>
        </p:nvSpPr>
        <p:spPr>
          <a:xfrm>
            <a:off x="853442" y="365762"/>
            <a:ext cx="11266692" cy="639278"/>
          </a:xfrm>
        </p:spPr>
        <p:txBody>
          <a:bodyPr/>
          <a:lstStyle/>
          <a:p>
            <a:r>
              <a:rPr lang="en-US" sz="4000">
                <a:latin typeface="Arial" panose="020B0604020202020204" pitchFamily="34" charset="0"/>
                <a:cs typeface="Arial" panose="020B0604020202020204" pitchFamily="34" charset="0"/>
              </a:rPr>
              <a:t>Investing keeps your future in focus</a:t>
            </a:r>
          </a:p>
        </p:txBody>
      </p:sp>
      <p:grpSp>
        <p:nvGrpSpPr>
          <p:cNvPr id="6" name="Group 5" descr="Stylized chart shows that the rate of return on a $2000 yearly investment will net $50,000 in a Savings Account after 24 years at a .05% rate of return.  But Investing $2000 yearly for 24 years will yield a 6% rate of return.  ">
            <a:extLst>
              <a:ext uri="{FF2B5EF4-FFF2-40B4-BE49-F238E27FC236}">
                <a16:creationId xmlns:a16="http://schemas.microsoft.com/office/drawing/2014/main" id="{383B53A4-2A2E-BAD3-2971-E624660B6FB1}"/>
              </a:ext>
            </a:extLst>
          </p:cNvPr>
          <p:cNvGrpSpPr/>
          <p:nvPr/>
        </p:nvGrpSpPr>
        <p:grpSpPr>
          <a:xfrm>
            <a:off x="1040489" y="1122335"/>
            <a:ext cx="10981087" cy="4541643"/>
            <a:chOff x="556503" y="536243"/>
            <a:chExt cx="8235815" cy="3406233"/>
          </a:xfrm>
        </p:grpSpPr>
        <p:cxnSp>
          <p:nvCxnSpPr>
            <p:cNvPr id="7" name="Straight Connector 6">
              <a:extLst>
                <a:ext uri="{FF2B5EF4-FFF2-40B4-BE49-F238E27FC236}">
                  <a16:creationId xmlns:a16="http://schemas.microsoft.com/office/drawing/2014/main" id="{D78EF897-92A2-5E51-BF01-593E4EB1C475}"/>
                </a:ext>
              </a:extLst>
            </p:cNvPr>
            <p:cNvCxnSpPr>
              <a:cxnSpLocks/>
            </p:cNvCxnSpPr>
            <p:nvPr/>
          </p:nvCxnSpPr>
          <p:spPr>
            <a:xfrm flipH="1">
              <a:off x="601775" y="3513329"/>
              <a:ext cx="6107689"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Right Triangle 7">
              <a:extLst>
                <a:ext uri="{FF2B5EF4-FFF2-40B4-BE49-F238E27FC236}">
                  <a16:creationId xmlns:a16="http://schemas.microsoft.com/office/drawing/2014/main" id="{05C3B071-5247-5B8D-84AD-3A796699190A}"/>
                </a:ext>
                <a:ext uri="{C183D7F6-B498-43B3-948B-1728B52AA6E4}">
                  <adec:decorative xmlns:adec="http://schemas.microsoft.com/office/drawing/2017/decorative" val="1"/>
                </a:ext>
              </a:extLst>
            </p:cNvPr>
            <p:cNvSpPr/>
            <p:nvPr/>
          </p:nvSpPr>
          <p:spPr>
            <a:xfrm flipH="1">
              <a:off x="593843" y="746861"/>
              <a:ext cx="6115143" cy="2776298"/>
            </a:xfrm>
            <a:prstGeom prst="rtTriangl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Arial" panose="020B0604020202020204" pitchFamily="34" charset="0"/>
                <a:cs typeface="Arial" panose="020B0604020202020204" pitchFamily="34" charset="0"/>
              </a:endParaRPr>
            </a:p>
          </p:txBody>
        </p:sp>
        <p:sp>
          <p:nvSpPr>
            <p:cNvPr id="9" name="Right Triangle 8">
              <a:extLst>
                <a:ext uri="{FF2B5EF4-FFF2-40B4-BE49-F238E27FC236}">
                  <a16:creationId xmlns:a16="http://schemas.microsoft.com/office/drawing/2014/main" id="{BFD01E52-5A04-3FF1-CD6E-A68B33911AB0}"/>
                </a:ext>
              </a:extLst>
            </p:cNvPr>
            <p:cNvSpPr/>
            <p:nvPr/>
          </p:nvSpPr>
          <p:spPr>
            <a:xfrm flipH="1">
              <a:off x="594321" y="2090809"/>
              <a:ext cx="6115143" cy="1433182"/>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C29DDC-08AB-1AF3-BB06-81597AEEDB42}"/>
                </a:ext>
              </a:extLst>
            </p:cNvPr>
            <p:cNvSpPr txBox="1"/>
            <p:nvPr/>
          </p:nvSpPr>
          <p:spPr>
            <a:xfrm>
              <a:off x="7236732" y="2517843"/>
              <a:ext cx="960840" cy="346249"/>
            </a:xfrm>
            <a:prstGeom prst="rect">
              <a:avLst/>
            </a:prstGeom>
            <a:noFill/>
          </p:spPr>
          <p:txBody>
            <a:bodyPr wrap="none" rtlCol="0">
              <a:spAutoFit/>
            </a:bodyPr>
            <a:lstStyle/>
            <a:p>
              <a:r>
                <a:rPr lang="en-US" sz="2400">
                  <a:solidFill>
                    <a:schemeClr val="tx2"/>
                  </a:solidFill>
                  <a:latin typeface="Arial" panose="020B0604020202020204" pitchFamily="34" charset="0"/>
                  <a:cs typeface="Arial" panose="020B0604020202020204" pitchFamily="34" charset="0"/>
                </a:rPr>
                <a:t>Savings</a:t>
              </a:r>
            </a:p>
          </p:txBody>
        </p:sp>
        <p:sp>
          <p:nvSpPr>
            <p:cNvPr id="11" name="Title 2">
              <a:extLst>
                <a:ext uri="{FF2B5EF4-FFF2-40B4-BE49-F238E27FC236}">
                  <a16:creationId xmlns:a16="http://schemas.microsoft.com/office/drawing/2014/main" id="{0B4DCE23-D110-0B9A-98E1-8AF4D14DAAFB}"/>
                </a:ext>
              </a:extLst>
            </p:cNvPr>
            <p:cNvSpPr txBox="1">
              <a:spLocks/>
            </p:cNvSpPr>
            <p:nvPr/>
          </p:nvSpPr>
          <p:spPr>
            <a:xfrm>
              <a:off x="7236733" y="2759406"/>
              <a:ext cx="1555585" cy="69264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67" b="0">
                  <a:solidFill>
                    <a:schemeClr val="tx1"/>
                  </a:solidFill>
                  <a:latin typeface="Arial" panose="020B0604020202020204" pitchFamily="34" charset="0"/>
                  <a:cs typeface="Arial" panose="020B0604020202020204" pitchFamily="34" charset="0"/>
                </a:rPr>
                <a:t>$2,000 yearly</a:t>
              </a:r>
            </a:p>
            <a:p>
              <a:r>
                <a:rPr lang="en-US" sz="1467" b="0">
                  <a:solidFill>
                    <a:schemeClr val="tx1"/>
                  </a:solidFill>
                  <a:latin typeface="Arial" panose="020B0604020202020204" pitchFamily="34" charset="0"/>
                  <a:cs typeface="Arial" panose="020B0604020202020204" pitchFamily="34" charset="0"/>
                </a:rPr>
                <a:t>24 years</a:t>
              </a:r>
            </a:p>
            <a:p>
              <a:r>
                <a:rPr lang="en-US" sz="1467" b="0">
                  <a:solidFill>
                    <a:schemeClr val="tx1"/>
                  </a:solidFill>
                  <a:latin typeface="Arial" panose="020B0604020202020204" pitchFamily="34" charset="0"/>
                  <a:cs typeface="Arial" panose="020B0604020202020204" pitchFamily="34" charset="0"/>
                </a:rPr>
                <a:t>.05% rate of return</a:t>
              </a:r>
            </a:p>
          </p:txBody>
        </p:sp>
        <p:cxnSp>
          <p:nvCxnSpPr>
            <p:cNvPr id="12" name="Straight Connector 11">
              <a:extLst>
                <a:ext uri="{FF2B5EF4-FFF2-40B4-BE49-F238E27FC236}">
                  <a16:creationId xmlns:a16="http://schemas.microsoft.com/office/drawing/2014/main" id="{08AE9846-112D-935A-7FDB-EFB460574040}"/>
                </a:ext>
              </a:extLst>
            </p:cNvPr>
            <p:cNvCxnSpPr>
              <a:cxnSpLocks/>
            </p:cNvCxnSpPr>
            <p:nvPr/>
          </p:nvCxnSpPr>
          <p:spPr>
            <a:xfrm>
              <a:off x="7138885" y="2614762"/>
              <a:ext cx="0" cy="809158"/>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A4682A-B35E-A9C2-22C8-3F9BF93ECF35}"/>
                </a:ext>
              </a:extLst>
            </p:cNvPr>
            <p:cNvCxnSpPr>
              <a:cxnSpLocks/>
            </p:cNvCxnSpPr>
            <p:nvPr/>
          </p:nvCxnSpPr>
          <p:spPr>
            <a:xfrm flipH="1">
              <a:off x="601775" y="725613"/>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40E44FD-B9AE-4205-9614-DE7E45EE3464}"/>
                </a:ext>
              </a:extLst>
            </p:cNvPr>
            <p:cNvCxnSpPr>
              <a:cxnSpLocks/>
            </p:cNvCxnSpPr>
            <p:nvPr/>
          </p:nvCxnSpPr>
          <p:spPr>
            <a:xfrm flipH="1">
              <a:off x="601775" y="1283156"/>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DEF4000-97A6-B54C-191C-B0821ED1DBC8}"/>
                </a:ext>
              </a:extLst>
            </p:cNvPr>
            <p:cNvCxnSpPr>
              <a:cxnSpLocks/>
            </p:cNvCxnSpPr>
            <p:nvPr/>
          </p:nvCxnSpPr>
          <p:spPr>
            <a:xfrm flipH="1">
              <a:off x="601775" y="2398242"/>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F54097-BA12-A736-0055-D40E87A979C7}"/>
                </a:ext>
              </a:extLst>
            </p:cNvPr>
            <p:cNvSpPr txBox="1"/>
            <p:nvPr/>
          </p:nvSpPr>
          <p:spPr>
            <a:xfrm>
              <a:off x="556503" y="3526030"/>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a:t>
              </a:r>
            </a:p>
          </p:txBody>
        </p:sp>
        <p:sp>
          <p:nvSpPr>
            <p:cNvPr id="17" name="TextBox 16">
              <a:extLst>
                <a:ext uri="{FF2B5EF4-FFF2-40B4-BE49-F238E27FC236}">
                  <a16:creationId xmlns:a16="http://schemas.microsoft.com/office/drawing/2014/main" id="{E07FC232-C639-55FF-264E-0DC8D954D5D4}"/>
                </a:ext>
              </a:extLst>
            </p:cNvPr>
            <p:cNvSpPr txBox="1"/>
            <p:nvPr/>
          </p:nvSpPr>
          <p:spPr>
            <a:xfrm>
              <a:off x="1081888" y="3526030"/>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4</a:t>
              </a:r>
            </a:p>
          </p:txBody>
        </p:sp>
        <p:sp>
          <p:nvSpPr>
            <p:cNvPr id="18" name="TextBox 17">
              <a:extLst>
                <a:ext uri="{FF2B5EF4-FFF2-40B4-BE49-F238E27FC236}">
                  <a16:creationId xmlns:a16="http://schemas.microsoft.com/office/drawing/2014/main" id="{704624D6-D48F-A5FE-9D74-2292D63DEB98}"/>
                </a:ext>
              </a:extLst>
            </p:cNvPr>
            <p:cNvSpPr txBox="1"/>
            <p:nvPr/>
          </p:nvSpPr>
          <p:spPr>
            <a:xfrm>
              <a:off x="160727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6</a:t>
              </a:r>
            </a:p>
          </p:txBody>
        </p:sp>
        <p:sp>
          <p:nvSpPr>
            <p:cNvPr id="19" name="TextBox 18">
              <a:extLst>
                <a:ext uri="{FF2B5EF4-FFF2-40B4-BE49-F238E27FC236}">
                  <a16:creationId xmlns:a16="http://schemas.microsoft.com/office/drawing/2014/main" id="{7E7298D5-688B-0190-02EF-828B719CE108}"/>
                </a:ext>
              </a:extLst>
            </p:cNvPr>
            <p:cNvSpPr txBox="1"/>
            <p:nvPr/>
          </p:nvSpPr>
          <p:spPr>
            <a:xfrm>
              <a:off x="213265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8</a:t>
              </a:r>
            </a:p>
          </p:txBody>
        </p:sp>
        <p:sp>
          <p:nvSpPr>
            <p:cNvPr id="20" name="TextBox 19">
              <a:extLst>
                <a:ext uri="{FF2B5EF4-FFF2-40B4-BE49-F238E27FC236}">
                  <a16:creationId xmlns:a16="http://schemas.microsoft.com/office/drawing/2014/main" id="{B38555F1-D4B9-52CD-019A-1FE0EBCA507A}"/>
                </a:ext>
              </a:extLst>
            </p:cNvPr>
            <p:cNvSpPr txBox="1"/>
            <p:nvPr/>
          </p:nvSpPr>
          <p:spPr>
            <a:xfrm>
              <a:off x="265804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10</a:t>
              </a:r>
            </a:p>
          </p:txBody>
        </p:sp>
        <p:cxnSp>
          <p:nvCxnSpPr>
            <p:cNvPr id="21" name="Straight Connector 20">
              <a:extLst>
                <a:ext uri="{FF2B5EF4-FFF2-40B4-BE49-F238E27FC236}">
                  <a16:creationId xmlns:a16="http://schemas.microsoft.com/office/drawing/2014/main" id="{7188FC34-A201-C606-F5C9-56B815772632}"/>
                </a:ext>
              </a:extLst>
            </p:cNvPr>
            <p:cNvCxnSpPr>
              <a:cxnSpLocks/>
            </p:cNvCxnSpPr>
            <p:nvPr/>
          </p:nvCxnSpPr>
          <p:spPr>
            <a:xfrm flipH="1">
              <a:off x="601775" y="2964331"/>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CA6EC5B-1AAF-3339-869E-E50802ADE2D2}"/>
                </a:ext>
              </a:extLst>
            </p:cNvPr>
            <p:cNvCxnSpPr>
              <a:cxnSpLocks/>
            </p:cNvCxnSpPr>
            <p:nvPr/>
          </p:nvCxnSpPr>
          <p:spPr>
            <a:xfrm flipH="1">
              <a:off x="601775" y="1849245"/>
              <a:ext cx="610768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FE5FBD-11B9-AC16-D65C-EEFA262A9700}"/>
                </a:ext>
              </a:extLst>
            </p:cNvPr>
            <p:cNvSpPr txBox="1"/>
            <p:nvPr/>
          </p:nvSpPr>
          <p:spPr>
            <a:xfrm>
              <a:off x="318342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12</a:t>
              </a:r>
            </a:p>
          </p:txBody>
        </p:sp>
        <p:sp>
          <p:nvSpPr>
            <p:cNvPr id="24" name="TextBox 23">
              <a:extLst>
                <a:ext uri="{FF2B5EF4-FFF2-40B4-BE49-F238E27FC236}">
                  <a16:creationId xmlns:a16="http://schemas.microsoft.com/office/drawing/2014/main" id="{F55E299D-CECF-8C76-7D62-928866B5B02C}"/>
                </a:ext>
              </a:extLst>
            </p:cNvPr>
            <p:cNvSpPr txBox="1"/>
            <p:nvPr/>
          </p:nvSpPr>
          <p:spPr>
            <a:xfrm>
              <a:off x="370881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Year14</a:t>
              </a:r>
            </a:p>
          </p:txBody>
        </p:sp>
        <p:sp>
          <p:nvSpPr>
            <p:cNvPr id="25" name="TextBox 24">
              <a:extLst>
                <a:ext uri="{FF2B5EF4-FFF2-40B4-BE49-F238E27FC236}">
                  <a16:creationId xmlns:a16="http://schemas.microsoft.com/office/drawing/2014/main" id="{0058ED85-7B37-3DEF-2CF2-4E203F9FA78E}"/>
                </a:ext>
              </a:extLst>
            </p:cNvPr>
            <p:cNvSpPr txBox="1"/>
            <p:nvPr/>
          </p:nvSpPr>
          <p:spPr>
            <a:xfrm>
              <a:off x="423419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16</a:t>
              </a:r>
            </a:p>
          </p:txBody>
        </p:sp>
        <p:sp>
          <p:nvSpPr>
            <p:cNvPr id="26" name="TextBox 25">
              <a:extLst>
                <a:ext uri="{FF2B5EF4-FFF2-40B4-BE49-F238E27FC236}">
                  <a16:creationId xmlns:a16="http://schemas.microsoft.com/office/drawing/2014/main" id="{9823257C-8C65-30E4-AB27-C9375D23D226}"/>
                </a:ext>
              </a:extLst>
            </p:cNvPr>
            <p:cNvSpPr txBox="1"/>
            <p:nvPr/>
          </p:nvSpPr>
          <p:spPr>
            <a:xfrm>
              <a:off x="4759583"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18</a:t>
              </a:r>
            </a:p>
          </p:txBody>
        </p:sp>
        <p:sp>
          <p:nvSpPr>
            <p:cNvPr id="27" name="TextBox 26">
              <a:extLst>
                <a:ext uri="{FF2B5EF4-FFF2-40B4-BE49-F238E27FC236}">
                  <a16:creationId xmlns:a16="http://schemas.microsoft.com/office/drawing/2014/main" id="{3A497A02-EE2D-8F46-EE7E-5B94F93CCE96}"/>
                </a:ext>
              </a:extLst>
            </p:cNvPr>
            <p:cNvSpPr txBox="1"/>
            <p:nvPr/>
          </p:nvSpPr>
          <p:spPr>
            <a:xfrm>
              <a:off x="5284968" y="3534576"/>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20</a:t>
              </a:r>
            </a:p>
          </p:txBody>
        </p:sp>
        <p:sp>
          <p:nvSpPr>
            <p:cNvPr id="28" name="TextBox 27">
              <a:extLst>
                <a:ext uri="{FF2B5EF4-FFF2-40B4-BE49-F238E27FC236}">
                  <a16:creationId xmlns:a16="http://schemas.microsoft.com/office/drawing/2014/main" id="{D98E9B55-CB3A-D84E-035A-0881CD1489A8}"/>
                </a:ext>
              </a:extLst>
            </p:cNvPr>
            <p:cNvSpPr txBox="1"/>
            <p:nvPr/>
          </p:nvSpPr>
          <p:spPr>
            <a:xfrm>
              <a:off x="7213382" y="940863"/>
              <a:ext cx="1063032" cy="346249"/>
            </a:xfrm>
            <a:prstGeom prst="rect">
              <a:avLst/>
            </a:prstGeom>
            <a:noFill/>
          </p:spPr>
          <p:txBody>
            <a:bodyPr wrap="none" rtlCol="0">
              <a:spAutoFit/>
            </a:bodyPr>
            <a:lstStyle/>
            <a:p>
              <a:r>
                <a:rPr lang="en-US" sz="2400">
                  <a:solidFill>
                    <a:srgbClr val="007A96"/>
                  </a:solidFill>
                  <a:latin typeface="Arial" panose="020B0604020202020204" pitchFamily="34" charset="0"/>
                  <a:cs typeface="Arial" panose="020B0604020202020204" pitchFamily="34" charset="0"/>
                </a:rPr>
                <a:t>Investing</a:t>
              </a:r>
            </a:p>
          </p:txBody>
        </p:sp>
        <p:sp>
          <p:nvSpPr>
            <p:cNvPr id="29" name="Title 2">
              <a:extLst>
                <a:ext uri="{FF2B5EF4-FFF2-40B4-BE49-F238E27FC236}">
                  <a16:creationId xmlns:a16="http://schemas.microsoft.com/office/drawing/2014/main" id="{6172BB3D-C273-E2CA-9D61-0130D125450B}"/>
                </a:ext>
              </a:extLst>
            </p:cNvPr>
            <p:cNvSpPr txBox="1">
              <a:spLocks/>
            </p:cNvSpPr>
            <p:nvPr/>
          </p:nvSpPr>
          <p:spPr>
            <a:xfrm>
              <a:off x="7213382" y="1182426"/>
              <a:ext cx="1345020" cy="69264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67" b="0">
                  <a:solidFill>
                    <a:schemeClr val="tx1"/>
                  </a:solidFill>
                  <a:latin typeface="Arial" panose="020B0604020202020204" pitchFamily="34" charset="0"/>
                  <a:cs typeface="Arial" panose="020B0604020202020204" pitchFamily="34" charset="0"/>
                </a:rPr>
                <a:t>$2,000 yearly</a:t>
              </a:r>
            </a:p>
            <a:p>
              <a:r>
                <a:rPr lang="en-US" sz="1467" b="0">
                  <a:solidFill>
                    <a:schemeClr val="tx1"/>
                  </a:solidFill>
                  <a:latin typeface="Arial" panose="020B0604020202020204" pitchFamily="34" charset="0"/>
                  <a:cs typeface="Arial" panose="020B0604020202020204" pitchFamily="34" charset="0"/>
                </a:rPr>
                <a:t>24 years</a:t>
              </a:r>
            </a:p>
            <a:p>
              <a:r>
                <a:rPr lang="en-US" sz="1467" b="0">
                  <a:solidFill>
                    <a:schemeClr val="tx1"/>
                  </a:solidFill>
                  <a:latin typeface="Arial" panose="020B0604020202020204" pitchFamily="34" charset="0"/>
                  <a:cs typeface="Arial" panose="020B0604020202020204" pitchFamily="34" charset="0"/>
                </a:rPr>
                <a:t>6% rate of return</a:t>
              </a:r>
            </a:p>
          </p:txBody>
        </p:sp>
        <p:cxnSp>
          <p:nvCxnSpPr>
            <p:cNvPr id="30" name="Straight Connector 29">
              <a:extLst>
                <a:ext uri="{FF2B5EF4-FFF2-40B4-BE49-F238E27FC236}">
                  <a16:creationId xmlns:a16="http://schemas.microsoft.com/office/drawing/2014/main" id="{63BD6F54-D39B-01F5-5DF0-E92AA79FC994}"/>
                </a:ext>
              </a:extLst>
            </p:cNvPr>
            <p:cNvCxnSpPr>
              <a:cxnSpLocks/>
            </p:cNvCxnSpPr>
            <p:nvPr/>
          </p:nvCxnSpPr>
          <p:spPr>
            <a:xfrm>
              <a:off x="7130739" y="1020790"/>
              <a:ext cx="0" cy="765281"/>
            </a:xfrm>
            <a:prstGeom prst="line">
              <a:avLst/>
            </a:prstGeom>
            <a:ln w="44450">
              <a:solidFill>
                <a:srgbClr val="007A96"/>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365CC00-300C-D921-5671-F8C67D92796C}"/>
                </a:ext>
              </a:extLst>
            </p:cNvPr>
            <p:cNvSpPr txBox="1"/>
            <p:nvPr/>
          </p:nvSpPr>
          <p:spPr>
            <a:xfrm>
              <a:off x="5810353" y="3524929"/>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22</a:t>
              </a:r>
            </a:p>
          </p:txBody>
        </p:sp>
        <p:sp>
          <p:nvSpPr>
            <p:cNvPr id="32" name="TextBox 31">
              <a:extLst>
                <a:ext uri="{FF2B5EF4-FFF2-40B4-BE49-F238E27FC236}">
                  <a16:creationId xmlns:a16="http://schemas.microsoft.com/office/drawing/2014/main" id="{3B1428E0-B576-0DA4-805A-DC6CBF613B3D}"/>
                </a:ext>
              </a:extLst>
            </p:cNvPr>
            <p:cNvSpPr txBox="1"/>
            <p:nvPr/>
          </p:nvSpPr>
          <p:spPr>
            <a:xfrm>
              <a:off x="6335736" y="3524929"/>
              <a:ext cx="515066" cy="407900"/>
            </a:xfrm>
            <a:prstGeom prst="rect">
              <a:avLst/>
            </a:prstGeom>
            <a:noFill/>
          </p:spPr>
          <p:txBody>
            <a:bodyPr wrap="square" rtlCol="0">
              <a:spAutoFit/>
            </a:bodyPr>
            <a:lstStyle/>
            <a:p>
              <a:pPr algn="ctr"/>
              <a:r>
                <a:rPr lang="en-US" sz="1467">
                  <a:solidFill>
                    <a:srgbClr val="6F6F6F"/>
                  </a:solidFill>
                  <a:latin typeface="Arial" panose="020B0604020202020204" pitchFamily="34" charset="0"/>
                  <a:cs typeface="Arial" panose="020B0604020202020204" pitchFamily="34" charset="0"/>
                </a:rPr>
                <a:t>Year 24</a:t>
              </a:r>
            </a:p>
          </p:txBody>
        </p:sp>
        <p:sp>
          <p:nvSpPr>
            <p:cNvPr id="33" name="Rectangle 32">
              <a:extLst>
                <a:ext uri="{FF2B5EF4-FFF2-40B4-BE49-F238E27FC236}">
                  <a16:creationId xmlns:a16="http://schemas.microsoft.com/office/drawing/2014/main" id="{D02F82B3-08A3-91B5-310A-D002351A4F82}"/>
                </a:ext>
              </a:extLst>
            </p:cNvPr>
            <p:cNvSpPr/>
            <p:nvPr/>
          </p:nvSpPr>
          <p:spPr>
            <a:xfrm>
              <a:off x="6791628" y="2098229"/>
              <a:ext cx="1154403" cy="407756"/>
            </a:xfrm>
            <a:prstGeom prst="rect">
              <a:avLst/>
            </a:prstGeom>
          </p:spPr>
          <p:txBody>
            <a:bodyPr wrap="none">
              <a:spAutoFit/>
            </a:bodyPr>
            <a:lstStyle/>
            <a:p>
              <a:r>
                <a:rPr lang="en-US" sz="2933" b="1">
                  <a:solidFill>
                    <a:schemeClr val="tx2"/>
                  </a:solidFill>
                  <a:latin typeface="Arial" panose="020B0604020202020204" pitchFamily="34" charset="0"/>
                  <a:cs typeface="Arial" panose="020B0604020202020204" pitchFamily="34" charset="0"/>
                </a:rPr>
                <a:t>$50,000</a:t>
              </a:r>
            </a:p>
          </p:txBody>
        </p:sp>
        <p:sp>
          <p:nvSpPr>
            <p:cNvPr id="34" name="Rectangle 33">
              <a:extLst>
                <a:ext uri="{FF2B5EF4-FFF2-40B4-BE49-F238E27FC236}">
                  <a16:creationId xmlns:a16="http://schemas.microsoft.com/office/drawing/2014/main" id="{62A796E2-7DBC-3D77-1ADD-80C4C7FD38DA}"/>
                </a:ext>
              </a:extLst>
            </p:cNvPr>
            <p:cNvSpPr/>
            <p:nvPr/>
          </p:nvSpPr>
          <p:spPr>
            <a:xfrm>
              <a:off x="6791628" y="536243"/>
              <a:ext cx="1310695" cy="407756"/>
            </a:xfrm>
            <a:prstGeom prst="rect">
              <a:avLst/>
            </a:prstGeom>
          </p:spPr>
          <p:txBody>
            <a:bodyPr wrap="none">
              <a:spAutoFit/>
            </a:bodyPr>
            <a:lstStyle/>
            <a:p>
              <a:r>
                <a:rPr lang="en-US" sz="2933" b="1">
                  <a:solidFill>
                    <a:srgbClr val="007A96"/>
                  </a:solidFill>
                  <a:latin typeface="Arial" panose="020B0604020202020204" pitchFamily="34" charset="0"/>
                  <a:cs typeface="Arial" panose="020B0604020202020204" pitchFamily="34" charset="0"/>
                </a:rPr>
                <a:t>$100,000</a:t>
              </a:r>
            </a:p>
          </p:txBody>
        </p:sp>
      </p:grpSp>
      <p:sp>
        <p:nvSpPr>
          <p:cNvPr id="35" name="Content Placeholder 2">
            <a:extLst>
              <a:ext uri="{FF2B5EF4-FFF2-40B4-BE49-F238E27FC236}">
                <a16:creationId xmlns:a16="http://schemas.microsoft.com/office/drawing/2014/main" id="{AD5F9EA1-E3D1-8D2D-BE70-4FEF72C12EAF}"/>
              </a:ext>
            </a:extLst>
          </p:cNvPr>
          <p:cNvSpPr txBox="1">
            <a:spLocks/>
          </p:cNvSpPr>
          <p:nvPr/>
        </p:nvSpPr>
        <p:spPr>
          <a:xfrm>
            <a:off x="532832" y="6078530"/>
            <a:ext cx="11146752" cy="676917"/>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267"/>
              </a:spcAft>
            </a:pPr>
            <a:r>
              <a:rPr lang="en-US" sz="933" b="0">
                <a:solidFill>
                  <a:srgbClr val="6F6F6F"/>
                </a:solidFill>
                <a:latin typeface="Arial" panose="020B0604020202020204" pitchFamily="34" charset="0"/>
                <a:cs typeface="Arial" panose="020B0604020202020204" pitchFamily="34" charset="0"/>
              </a:rPr>
              <a:t>The example used is for illustrative purposes only.  |  Investments 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 </a:t>
            </a:r>
          </a:p>
        </p:txBody>
      </p:sp>
    </p:spTree>
    <p:extLst>
      <p:ext uri="{BB962C8B-B14F-4D97-AF65-F5344CB8AC3E}">
        <p14:creationId xmlns:p14="http://schemas.microsoft.com/office/powerpoint/2010/main" val="13228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5DCCF-C6A3-9D4D-8A9C-6A4867DC7E64}"/>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6454" y="0"/>
            <a:ext cx="8185546" cy="6858000"/>
          </a:xfrm>
          <a:prstGeom prst="rect">
            <a:avLst/>
          </a:prstGeom>
        </p:spPr>
      </p:pic>
      <p:sp>
        <p:nvSpPr>
          <p:cNvPr id="10" name="Rectangle 9">
            <a:extLst>
              <a:ext uri="{FF2B5EF4-FFF2-40B4-BE49-F238E27FC236}">
                <a16:creationId xmlns:a16="http://schemas.microsoft.com/office/drawing/2014/main" id="{C9E0E9F3-18B9-AB24-1C6B-D2CB4C189C0A}"/>
              </a:ext>
              <a:ext uri="{C183D7F6-B498-43B3-948B-1728B52AA6E4}">
                <adec:decorative xmlns:adec="http://schemas.microsoft.com/office/drawing/2017/decorative" val="1"/>
              </a:ext>
            </a:extLst>
          </p:cNvPr>
          <p:cNvSpPr/>
          <p:nvPr/>
        </p:nvSpPr>
        <p:spPr>
          <a:xfrm>
            <a:off x="4006454"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SmartArt Placeholder 8">
            <a:extLst>
              <a:ext uri="{FF2B5EF4-FFF2-40B4-BE49-F238E27FC236}">
                <a16:creationId xmlns:a16="http://schemas.microsoft.com/office/drawing/2014/main" id="{7EB878E9-8E52-9463-DE2D-E65B3BA3793F}"/>
              </a:ext>
              <a:ext uri="{C183D7F6-B498-43B3-948B-1728B52AA6E4}">
                <adec:decorative xmlns:adec="http://schemas.microsoft.com/office/drawing/2017/decorative" val="1"/>
              </a:ext>
            </a:extLst>
          </p:cNvPr>
          <p:cNvSpPr>
            <a:spLocks noGrp="1"/>
          </p:cNvSpPr>
          <p:nvPr>
            <p:ph type="dgm" sz="quarter" idx="47"/>
          </p:nvPr>
        </p:nvSpPr>
        <p:spPr>
          <a:xfrm>
            <a:off x="0" y="2624401"/>
            <a:ext cx="5550102" cy="3468506"/>
          </a:xfrm>
        </p:spPr>
        <p:txBody>
          <a:bodyPr/>
          <a:lstStyle/>
          <a:p>
            <a:endParaRPr lang="en-US"/>
          </a:p>
        </p:txBody>
      </p:sp>
      <p:sp>
        <p:nvSpPr>
          <p:cNvPr id="7" name="SmartArt Placeholder 6">
            <a:extLst>
              <a:ext uri="{FF2B5EF4-FFF2-40B4-BE49-F238E27FC236}">
                <a16:creationId xmlns:a16="http://schemas.microsoft.com/office/drawing/2014/main" id="{24D914B0-2574-8E30-1136-8699CECD4278}"/>
              </a:ext>
              <a:ext uri="{C183D7F6-B498-43B3-948B-1728B52AA6E4}">
                <adec:decorative xmlns:adec="http://schemas.microsoft.com/office/drawing/2017/decorative" val="1"/>
              </a:ext>
            </a:extLst>
          </p:cNvPr>
          <p:cNvSpPr>
            <a:spLocks noGrp="1"/>
          </p:cNvSpPr>
          <p:nvPr>
            <p:ph type="dgm" sz="quarter" idx="27"/>
          </p:nvPr>
        </p:nvSpPr>
        <p:spPr>
          <a:xfrm>
            <a:off x="5550101" y="2624401"/>
            <a:ext cx="118099" cy="3468506"/>
          </a:xfrm>
        </p:spPr>
        <p:txBody>
          <a:bodyPr/>
          <a:lstStyle/>
          <a:p>
            <a:endParaRPr lang="en-US"/>
          </a:p>
        </p:txBody>
      </p:sp>
      <p:sp>
        <p:nvSpPr>
          <p:cNvPr id="18" name="TextBox 17">
            <a:extLst>
              <a:ext uri="{FF2B5EF4-FFF2-40B4-BE49-F238E27FC236}">
                <a16:creationId xmlns:a16="http://schemas.microsoft.com/office/drawing/2014/main" id="{B76DF604-D4D7-D34F-B7BC-59A2EFF10D0D}"/>
              </a:ext>
              <a:ext uri="{C183D7F6-B498-43B3-948B-1728B52AA6E4}">
                <adec:decorative xmlns:adec="http://schemas.microsoft.com/office/drawing/2017/decorative" val="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FDD73754-4583-9A49-B7FB-FF0B72153181}"/>
              </a:ext>
              <a:ext uri="{C183D7F6-B498-43B3-948B-1728B52AA6E4}">
                <adec:decorative xmlns:adec="http://schemas.microsoft.com/office/drawing/2017/decorative" val="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Neue Haas Grotesk Text Pro Regular"/>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3" y="365759"/>
            <a:ext cx="3933710" cy="1493037"/>
          </a:xfrm>
        </p:spPr>
        <p:txBody>
          <a:bodyPr/>
          <a:lstStyle/>
          <a:p>
            <a:pPr>
              <a:lnSpc>
                <a:spcPts val="6080"/>
              </a:lnSpc>
            </a:pPr>
            <a:r>
              <a:rPr lang="en-US" sz="4250" dirty="0">
                <a:solidFill>
                  <a:srgbClr val="4F2883"/>
                </a:solidFill>
                <a:latin typeface="Arial"/>
                <a:cs typeface="Arial"/>
              </a:rPr>
              <a:t>How do I get an HSA?</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60251" y="2708979"/>
            <a:ext cx="5109722" cy="28284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000" b="1" i="0" u="none" strike="noStrike" kern="1200" cap="none" spc="0" normalizeH="0" baseline="0" noProof="0" dirty="0">
                <a:ln>
                  <a:noFill/>
                </a:ln>
                <a:solidFill>
                  <a:srgbClr val="2A2C2C"/>
                </a:solidFill>
                <a:effectLst/>
                <a:uLnTx/>
                <a:uFillTx/>
                <a:latin typeface="Arial"/>
                <a:ea typeface="+mj-lt"/>
                <a:cs typeface="Arial"/>
              </a:rPr>
              <a:t>Sign up for a HDHP</a:t>
            </a:r>
            <a:r>
              <a:rPr kumimoji="0" lang="en-US" sz="2000" b="0" i="0" u="none" strike="noStrike" kern="1200" cap="none" spc="0" normalizeH="0" baseline="0" noProof="0" dirty="0">
                <a:ln>
                  <a:noFill/>
                </a:ln>
                <a:solidFill>
                  <a:srgbClr val="2A2C2C"/>
                </a:solidFill>
                <a:effectLst/>
                <a:uLnTx/>
                <a:uFillTx/>
                <a:latin typeface="Arial"/>
                <a:ea typeface="+mj-lt"/>
                <a:cs typeface="Arial"/>
              </a:rPr>
              <a:t> and m</a:t>
            </a:r>
            <a:r>
              <a:rPr kumimoji="0" lang="en-US" sz="2000" b="0" i="0" u="none" strike="noStrike" kern="1200" cap="none" spc="0" normalizeH="0" baseline="0" noProof="0" dirty="0">
                <a:ln>
                  <a:noFill/>
                </a:ln>
                <a:solidFill>
                  <a:srgbClr val="2A2C2C"/>
                </a:solidFill>
                <a:effectLst/>
                <a:uLnTx/>
                <a:uFillTx/>
                <a:latin typeface="Arial"/>
                <a:ea typeface="Verdana"/>
                <a:cs typeface="Arial"/>
              </a:rPr>
              <a:t>eet these qualifications: </a:t>
            </a:r>
            <a:endParaRPr kumimoji="0" lang="en-US" sz="2000" b="1" i="0" u="none" strike="noStrike" kern="1200" cap="none" spc="0" normalizeH="0" baseline="0" noProof="0" dirty="0">
              <a:ln>
                <a:noFill/>
              </a:ln>
              <a:solidFill>
                <a:srgbClr val="2A2C2C"/>
              </a:solidFill>
              <a:effectLst/>
              <a:uLnTx/>
              <a:uFillTx/>
              <a:latin typeface="Arial"/>
              <a:ea typeface="Verdan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 access to a healthcare FSA</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Not claimed as a dependent </a:t>
            </a:r>
            <a:br>
              <a:rPr kumimoji="0" lang="en-US" sz="2000" b="0" i="0" u="none" strike="noStrike" kern="1200" cap="none" spc="0" normalizeH="0" baseline="0" noProof="0" dirty="0">
                <a:ln>
                  <a:noFill/>
                </a:ln>
                <a:solidFill>
                  <a:srgbClr val="4F2883"/>
                </a:solidFill>
                <a:effectLst/>
                <a:uLnTx/>
                <a:uFillTx/>
                <a:latin typeface="Arial"/>
                <a:ea typeface="+mj-ea"/>
                <a:cs typeface="Arial"/>
              </a:rPr>
            </a:br>
            <a:r>
              <a:rPr kumimoji="0" lang="en-US" sz="2000" b="0" i="0" u="none" strike="noStrike" kern="1200" cap="none" spc="0" normalizeH="0" baseline="0" noProof="0" dirty="0">
                <a:ln>
                  <a:noFill/>
                </a:ln>
                <a:solidFill>
                  <a:srgbClr val="2A2C2C"/>
                </a:solidFill>
                <a:effectLst/>
                <a:uLnTx/>
                <a:uFillTx/>
                <a:latin typeface="Arial"/>
                <a:ea typeface="Verdana"/>
                <a:cs typeface="Arial"/>
              </a:rPr>
              <a:t>on anyone’s tax return</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a:p>
            <a:pPr marL="342900" marR="0" lvl="0" indent="-342900" algn="l" defTabSz="609585" rtl="0" eaLnBrk="1" fontAlgn="auto" latinLnBrk="0" hangingPunct="1">
              <a:lnSpc>
                <a:spcPct val="120000"/>
              </a:lnSpc>
              <a:spcBef>
                <a:spcPct val="0"/>
              </a:spcBef>
              <a:spcAft>
                <a:spcPts val="1200"/>
              </a:spcAft>
              <a:buClrTx/>
              <a:buSzTx/>
              <a:buFont typeface="Wingdings" pitchFamily="2" charset="2"/>
              <a:buChar char="ü"/>
              <a:tabLst/>
              <a:defRPr/>
            </a:pPr>
            <a:r>
              <a:rPr kumimoji="0" lang="en-US" sz="2000" b="0" i="0" u="none" strike="noStrike" kern="1200" cap="none" spc="0" normalizeH="0" baseline="0" noProof="0" dirty="0">
                <a:ln>
                  <a:noFill/>
                </a:ln>
                <a:solidFill>
                  <a:srgbClr val="2A2C2C"/>
                </a:solidFill>
                <a:effectLst/>
                <a:uLnTx/>
                <a:uFillTx/>
                <a:latin typeface="Arial"/>
                <a:ea typeface="Verdana"/>
                <a:cs typeface="Arial"/>
              </a:rPr>
              <a:t>Not enrolled in Medicare</a:t>
            </a:r>
            <a:endParaRPr kumimoji="0" lang="en-US" sz="2000" b="1" i="0" u="none" strike="noStrike" kern="1200" cap="none" spc="0" normalizeH="0" baseline="0" noProof="0" dirty="0">
              <a:ln>
                <a:noFill/>
              </a:ln>
              <a:solidFill>
                <a:srgbClr val="2A2C2C"/>
              </a:solidFill>
              <a:effectLst/>
              <a:uLnTx/>
              <a:uFillTx/>
              <a:latin typeface="Arial"/>
              <a:ea typeface="+mj-ea"/>
              <a:cs typeface="Arial"/>
            </a:endParaRPr>
          </a:p>
        </p:txBody>
      </p:sp>
    </p:spTree>
    <p:extLst>
      <p:ext uri="{BB962C8B-B14F-4D97-AF65-F5344CB8AC3E}">
        <p14:creationId xmlns:p14="http://schemas.microsoft.com/office/powerpoint/2010/main" val="189170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2"/>
            <a:ext cx="10836993" cy="677108"/>
          </a:xfrm>
        </p:spPr>
        <p:txBody>
          <a:bodyPr/>
          <a:lstStyle/>
          <a:p>
            <a:r>
              <a:rPr lang="en-US" dirty="0">
                <a:latin typeface="Arial" panose="020B0604020202020204" pitchFamily="34" charset="0"/>
                <a:cs typeface="Arial" panose="020B0604020202020204" pitchFamily="34" charset="0"/>
              </a:rPr>
              <a:t>HSA vs FSA</a:t>
            </a:r>
            <a:r>
              <a:rPr lang="en-US" b="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5301DCE-485C-A63A-4C19-DA58B310569C}"/>
              </a:ext>
            </a:extLst>
          </p:cNvPr>
          <p:cNvGraphicFramePr>
            <a:graphicFrameLocks noGrp="1"/>
          </p:cNvGraphicFramePr>
          <p:nvPr>
            <p:extLst>
              <p:ext uri="{D42A27DB-BD31-4B8C-83A1-F6EECF244321}">
                <p14:modId xmlns:p14="http://schemas.microsoft.com/office/powerpoint/2010/main" val="1176639307"/>
              </p:ext>
            </p:extLst>
          </p:nvPr>
        </p:nvGraphicFramePr>
        <p:xfrm>
          <a:off x="896371" y="1363605"/>
          <a:ext cx="10876088" cy="4711174"/>
        </p:xfrm>
        <a:graphic>
          <a:graphicData uri="http://schemas.openxmlformats.org/drawingml/2006/table">
            <a:tbl>
              <a:tblPr firstRow="1"/>
              <a:tblGrid>
                <a:gridCol w="5141053">
                  <a:extLst>
                    <a:ext uri="{9D8B030D-6E8A-4147-A177-3AD203B41FA5}">
                      <a16:colId xmlns:a16="http://schemas.microsoft.com/office/drawing/2014/main" val="569948513"/>
                    </a:ext>
                  </a:extLst>
                </a:gridCol>
                <a:gridCol w="3186154">
                  <a:extLst>
                    <a:ext uri="{9D8B030D-6E8A-4147-A177-3AD203B41FA5}">
                      <a16:colId xmlns:a16="http://schemas.microsoft.com/office/drawing/2014/main" val="2377923259"/>
                    </a:ext>
                  </a:extLst>
                </a:gridCol>
                <a:gridCol w="2548881">
                  <a:extLst>
                    <a:ext uri="{9D8B030D-6E8A-4147-A177-3AD203B41FA5}">
                      <a16:colId xmlns:a16="http://schemas.microsoft.com/office/drawing/2014/main" val="2869604383"/>
                    </a:ext>
                  </a:extLst>
                </a:gridCol>
              </a:tblGrid>
              <a:tr h="667188">
                <a:tc>
                  <a:txBody>
                    <a:bodyPr/>
                    <a:lstStyle/>
                    <a:p>
                      <a:pPr algn="ctr" fontAlgn="auto"/>
                      <a:r>
                        <a:rPr lang="en-US" sz="2700" b="0" i="0" dirty="0">
                          <a:solidFill>
                            <a:srgbClr val="592C82"/>
                          </a:solidFill>
                          <a:effectLst/>
                          <a:latin typeface="Arial"/>
                          <a:cs typeface="Arial"/>
                        </a:rPr>
                        <a:t>​</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2700" b="1" i="0" dirty="0">
                          <a:solidFill>
                            <a:srgbClr val="592C82"/>
                          </a:solidFill>
                          <a:effectLst/>
                          <a:latin typeface="Arial"/>
                          <a:cs typeface="Arial"/>
                        </a:rPr>
                        <a:t>HSA</a:t>
                      </a:r>
                      <a:r>
                        <a:rPr lang="en-US" sz="2700" b="1" i="0" dirty="0">
                          <a:solidFill>
                            <a:srgbClr val="FFFFFF"/>
                          </a:solidFill>
                          <a:effectLst/>
                          <a:latin typeface="Arial"/>
                          <a:cs typeface="Arial"/>
                        </a:rPr>
                        <a:t>​</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2700" b="1" i="0" dirty="0">
                          <a:solidFill>
                            <a:schemeClr val="accent1"/>
                          </a:solidFill>
                          <a:effectLst/>
                          <a:latin typeface="Arial"/>
                          <a:cs typeface="Arial"/>
                        </a:rPr>
                        <a:t>FSA​</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17107"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6116176"/>
                  </a:ext>
                </a:extLst>
              </a:tr>
              <a:tr h="605917">
                <a:tc>
                  <a:txBody>
                    <a:bodyPr/>
                    <a:lstStyle/>
                    <a:p>
                      <a:pPr algn="l" fontAlgn="base"/>
                      <a:r>
                        <a:rPr lang="en-US" sz="2400" b="1" i="0" dirty="0">
                          <a:solidFill>
                            <a:schemeClr val="tx1"/>
                          </a:solidFill>
                          <a:effectLst/>
                          <a:latin typeface="Arial"/>
                          <a:cs typeface="Arial"/>
                        </a:rPr>
                        <a:t>Health plan type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HSA-qualified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Traditional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2473598"/>
                  </a:ext>
                </a:extLst>
              </a:tr>
              <a:tr h="605917">
                <a:tc>
                  <a:txBody>
                    <a:bodyPr/>
                    <a:lstStyle/>
                    <a:p>
                      <a:pPr algn="l" fontAlgn="base"/>
                      <a:r>
                        <a:rPr lang="en-US" sz="2400" b="1" i="0" dirty="0">
                          <a:solidFill>
                            <a:schemeClr val="tx1"/>
                          </a:solidFill>
                          <a:effectLst/>
                          <a:latin typeface="Arial"/>
                          <a:cs typeface="Arial"/>
                        </a:rPr>
                        <a:t>Premiums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Lower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ase"/>
                      <a:r>
                        <a:rPr lang="en-US" sz="2400" b="0" i="0" dirty="0">
                          <a:solidFill>
                            <a:schemeClr val="tx1"/>
                          </a:solidFill>
                          <a:effectLst/>
                          <a:latin typeface="Arial"/>
                          <a:cs typeface="Arial"/>
                        </a:rPr>
                        <a:t>Higher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7812661"/>
                  </a:ext>
                </a:extLst>
              </a:tr>
              <a:tr h="605917">
                <a:tc>
                  <a:txBody>
                    <a:bodyPr/>
                    <a:lstStyle/>
                    <a:p>
                      <a:pPr algn="l" fontAlgn="base"/>
                      <a:r>
                        <a:rPr lang="en-US" sz="2400" b="1" i="0" dirty="0">
                          <a:solidFill>
                            <a:schemeClr val="tx1"/>
                          </a:solidFill>
                          <a:effectLst/>
                          <a:latin typeface="Arial"/>
                          <a:cs typeface="Arial"/>
                        </a:rPr>
                        <a:t>Deductibles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Higher​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Lower​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14674"/>
                  </a:ext>
                </a:extLst>
              </a:tr>
              <a:tr h="605917">
                <a:tc>
                  <a:txBody>
                    <a:bodyPr/>
                    <a:lstStyle/>
                    <a:p>
                      <a:pPr algn="l" fontAlgn="base"/>
                      <a:r>
                        <a:rPr lang="en-US" sz="2400" b="1" i="0" dirty="0">
                          <a:solidFill>
                            <a:schemeClr val="tx1"/>
                          </a:solidFill>
                          <a:effectLst/>
                          <a:latin typeface="Arial"/>
                          <a:cs typeface="Arial"/>
                        </a:rPr>
                        <a:t>Fund availability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2400" b="0" i="0" dirty="0">
                          <a:solidFill>
                            <a:schemeClr val="tx1"/>
                          </a:solidFill>
                          <a:effectLst/>
                          <a:latin typeface="Arial"/>
                          <a:cs typeface="Arial"/>
                        </a:rPr>
                        <a:t>As you contribute</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2400" b="0" i="0" dirty="0">
                          <a:solidFill>
                            <a:schemeClr val="tx1"/>
                          </a:solidFill>
                          <a:effectLst/>
                          <a:latin typeface="Arial"/>
                          <a:cs typeface="Arial"/>
                        </a:rPr>
                        <a:t>Start of plan year</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80931736"/>
                  </a:ext>
                </a:extLst>
              </a:tr>
              <a:tr h="810159">
                <a:tc>
                  <a:txBody>
                    <a:bodyPr/>
                    <a:lstStyle/>
                    <a:p>
                      <a:pPr algn="l" fontAlgn="base"/>
                      <a:r>
                        <a:rPr lang="en-US" sz="2400" b="1" i="0" dirty="0">
                          <a:solidFill>
                            <a:schemeClr val="tx1"/>
                          </a:solidFill>
                          <a:effectLst/>
                          <a:latin typeface="Arial"/>
                          <a:cs typeface="Arial"/>
                        </a:rPr>
                        <a:t>Contribution limits ​</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$4,300 single*​</a:t>
                      </a:r>
                    </a:p>
                    <a:p>
                      <a:pPr algn="ctr" fontAlgn="base"/>
                      <a:r>
                        <a:rPr lang="en-US" sz="2400" b="0" i="0" dirty="0">
                          <a:solidFill>
                            <a:schemeClr val="tx1"/>
                          </a:solidFill>
                          <a:effectLst/>
                          <a:latin typeface="Arial"/>
                          <a:cs typeface="Arial"/>
                        </a:rPr>
                        <a:t>$8,550 family​*</a:t>
                      </a: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ase"/>
                      <a:r>
                        <a:rPr lang="en-US" sz="2400" b="0" i="0" dirty="0">
                          <a:solidFill>
                            <a:schemeClr val="tx1"/>
                          </a:solidFill>
                          <a:effectLst/>
                          <a:latin typeface="Arial"/>
                          <a:cs typeface="Arial"/>
                        </a:rPr>
                        <a:t>$3,200**​</a:t>
                      </a:r>
                    </a:p>
                    <a:p>
                      <a:pPr lvl="0" algn="ctr">
                        <a:buNone/>
                      </a:pPr>
                      <a:endParaRPr lang="en-US" sz="2400" b="0" i="0" dirty="0">
                        <a:solidFill>
                          <a:schemeClr val="tx1"/>
                        </a:solidFill>
                        <a:effectLst/>
                        <a:latin typeface="Arial"/>
                        <a:cs typeface="Arial"/>
                      </a:endParaRPr>
                    </a:p>
                  </a:txBody>
                  <a:tcPr marL="26207" marR="26207" marT="13104" marB="13104" anchor="ctr">
                    <a:lnL w="17107" cap="flat" cmpd="sng" algn="ctr">
                      <a:noFill/>
                      <a:prstDash val="solid"/>
                      <a:round/>
                      <a:headEnd type="none" w="med" len="med"/>
                      <a:tailEnd type="none" w="med" len="med"/>
                    </a:lnL>
                    <a:lnR w="17107"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713827"/>
                  </a:ext>
                </a:extLst>
              </a:tr>
              <a:tr h="810159">
                <a:tc>
                  <a:txBody>
                    <a:bodyPr/>
                    <a:lstStyle/>
                    <a:p>
                      <a:pPr lvl="0" algn="l">
                        <a:buNone/>
                      </a:pPr>
                      <a:r>
                        <a:rPr lang="en-US" sz="2400" b="1" i="0" dirty="0">
                          <a:solidFill>
                            <a:schemeClr val="tx1"/>
                          </a:solidFill>
                          <a:effectLst/>
                          <a:latin typeface="Arial"/>
                          <a:cs typeface="Arial"/>
                        </a:rPr>
                        <a:t>Fund expiration</a:t>
                      </a:r>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noFill/>
                  </a:tcPr>
                </a:tc>
                <a:tc>
                  <a:txBody>
                    <a:bodyPr/>
                    <a:lstStyle/>
                    <a:p>
                      <a:pPr lvl="0" algn="ctr">
                        <a:buNone/>
                      </a:pPr>
                      <a:r>
                        <a:rPr lang="en-US" sz="2400" b="0" i="0" u="none" strike="noStrike" noProof="0" dirty="0">
                          <a:solidFill>
                            <a:schemeClr val="tx1"/>
                          </a:solidFill>
                          <a:effectLst/>
                          <a:latin typeface="Arial"/>
                        </a:rPr>
                        <a:t>Funds roll over year after year </a:t>
                      </a:r>
                      <a:endParaRPr lang="en-US"/>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solidFill>
                      <a:schemeClr val="bg1">
                        <a:lumMod val="95000"/>
                      </a:schemeClr>
                    </a:solidFill>
                  </a:tcPr>
                </a:tc>
                <a:tc>
                  <a:txBody>
                    <a:bodyPr/>
                    <a:lstStyle/>
                    <a:p>
                      <a:pPr lvl="0" algn="ctr">
                        <a:buNone/>
                      </a:pPr>
                      <a:r>
                        <a:rPr lang="en-US" sz="2400" b="0" i="0" dirty="0">
                          <a:solidFill>
                            <a:schemeClr val="tx1"/>
                          </a:solidFill>
                          <a:effectLst/>
                          <a:latin typeface="Arial"/>
                          <a:cs typeface="Arial"/>
                        </a:rPr>
                        <a:t>Funds expire at end of plan year</a:t>
                      </a:r>
                      <a:endParaRPr lang="en-US" dirty="0"/>
                    </a:p>
                  </a:txBody>
                  <a:tcPr marL="26207" marR="26207" marT="13104" marB="13104" anchor="ctr">
                    <a:lnL w="0">
                      <a:noFill/>
                    </a:lnL>
                    <a:lnR w="0">
                      <a:noFill/>
                    </a:lnR>
                    <a:lnT w="6350">
                      <a:solidFill>
                        <a:schemeClr val="accent6"/>
                      </a:solidFill>
                    </a:lnT>
                    <a:lnB w="6350">
                      <a:solidFill>
                        <a:schemeClr val="accent6"/>
                      </a:solidFill>
                    </a:lnB>
                    <a:lnTlToBr w="0">
                      <a:noFill/>
                    </a:lnTlToBr>
                    <a:lnBlToTr w="0">
                      <a:noFill/>
                    </a:lnBlToTr>
                    <a:solidFill>
                      <a:schemeClr val="bg1">
                        <a:lumMod val="95000"/>
                      </a:schemeClr>
                    </a:solidFill>
                  </a:tcPr>
                </a:tc>
                <a:extLst>
                  <a:ext uri="{0D108BD9-81ED-4DB2-BD59-A6C34878D82A}">
                    <a16:rowId xmlns:a16="http://schemas.microsoft.com/office/drawing/2014/main" val="4026576334"/>
                  </a:ext>
                </a:extLst>
              </a:tr>
            </a:tbl>
          </a:graphicData>
        </a:graphic>
      </p:graphicFrame>
      <p:sp>
        <p:nvSpPr>
          <p:cNvPr id="3" name="TextBox 2">
            <a:extLst>
              <a:ext uri="{FF2B5EF4-FFF2-40B4-BE49-F238E27FC236}">
                <a16:creationId xmlns:a16="http://schemas.microsoft.com/office/drawing/2014/main" id="{17A2B1DB-59CA-1D76-6E0F-054450F1CBF1}"/>
              </a:ext>
            </a:extLst>
          </p:cNvPr>
          <p:cNvSpPr txBox="1"/>
          <p:nvPr/>
        </p:nvSpPr>
        <p:spPr>
          <a:xfrm>
            <a:off x="1031966" y="6164881"/>
            <a:ext cx="7889965" cy="550215"/>
          </a:xfrm>
          <a:prstGeom prst="rect">
            <a:avLst/>
          </a:prstGeom>
          <a:noFill/>
        </p:spPr>
        <p:txBody>
          <a:bodyPr wrap="square" rtlCol="0">
            <a:spAutoFit/>
          </a:bodyPr>
          <a:lstStyle/>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*2024 contribution limits</a:t>
            </a:r>
          </a:p>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 2023 contribution limit</a:t>
            </a:r>
          </a:p>
        </p:txBody>
      </p:sp>
    </p:spTree>
    <p:extLst>
      <p:ext uri="{BB962C8B-B14F-4D97-AF65-F5344CB8AC3E}">
        <p14:creationId xmlns:p14="http://schemas.microsoft.com/office/powerpoint/2010/main" val="945076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A765-CD68-258F-FBDB-3356C0640F9C}"/>
              </a:ext>
            </a:extLst>
          </p:cNvPr>
          <p:cNvSpPr>
            <a:spLocks noGrp="1"/>
          </p:cNvSpPr>
          <p:nvPr>
            <p:ph type="title"/>
          </p:nvPr>
        </p:nvSpPr>
        <p:spPr>
          <a:xfrm>
            <a:off x="853442" y="365762"/>
            <a:ext cx="10836993" cy="677108"/>
          </a:xfrm>
        </p:spPr>
        <p:txBody>
          <a:bodyPr/>
          <a:lstStyle/>
          <a:p>
            <a:r>
              <a:rPr lang="en-US">
                <a:latin typeface="Arial" panose="020B0604020202020204" pitchFamily="34" charset="0"/>
                <a:cs typeface="Arial" panose="020B0604020202020204" pitchFamily="34" charset="0"/>
              </a:rPr>
              <a:t>Eligible expenses</a:t>
            </a:r>
            <a:r>
              <a:rPr lang="en-US" b="0"/>
              <a:t>​</a:t>
            </a:r>
            <a:endParaRPr lang="en-US"/>
          </a:p>
        </p:txBody>
      </p:sp>
      <p:graphicFrame>
        <p:nvGraphicFramePr>
          <p:cNvPr id="12" name="Table 11">
            <a:extLst>
              <a:ext uri="{FF2B5EF4-FFF2-40B4-BE49-F238E27FC236}">
                <a16:creationId xmlns:a16="http://schemas.microsoft.com/office/drawing/2014/main" id="{D53D195E-FAE5-0D5F-A110-1B38FEBCB985}"/>
              </a:ext>
            </a:extLst>
          </p:cNvPr>
          <p:cNvGraphicFramePr>
            <a:graphicFrameLocks noGrp="1"/>
          </p:cNvGraphicFramePr>
          <p:nvPr>
            <p:extLst>
              <p:ext uri="{D42A27DB-BD31-4B8C-83A1-F6EECF244321}">
                <p14:modId xmlns:p14="http://schemas.microsoft.com/office/powerpoint/2010/main" val="120293006"/>
              </p:ext>
            </p:extLst>
          </p:nvPr>
        </p:nvGraphicFramePr>
        <p:xfrm>
          <a:off x="853441" y="1312192"/>
          <a:ext cx="10696184" cy="3434376"/>
        </p:xfrm>
        <a:graphic>
          <a:graphicData uri="http://schemas.openxmlformats.org/drawingml/2006/table">
            <a:tbl>
              <a:tblPr firstRow="1" bandRow="1">
                <a:tableStyleId>{5C22544A-7EE6-4342-B048-85BDC9FD1C3A}</a:tableStyleId>
              </a:tblPr>
              <a:tblGrid>
                <a:gridCol w="5001889">
                  <a:extLst>
                    <a:ext uri="{9D8B030D-6E8A-4147-A177-3AD203B41FA5}">
                      <a16:colId xmlns:a16="http://schemas.microsoft.com/office/drawing/2014/main" val="1965431758"/>
                    </a:ext>
                  </a:extLst>
                </a:gridCol>
                <a:gridCol w="3237372">
                  <a:extLst>
                    <a:ext uri="{9D8B030D-6E8A-4147-A177-3AD203B41FA5}">
                      <a16:colId xmlns:a16="http://schemas.microsoft.com/office/drawing/2014/main" val="978728343"/>
                    </a:ext>
                  </a:extLst>
                </a:gridCol>
                <a:gridCol w="2456923">
                  <a:extLst>
                    <a:ext uri="{9D8B030D-6E8A-4147-A177-3AD203B41FA5}">
                      <a16:colId xmlns:a16="http://schemas.microsoft.com/office/drawing/2014/main" val="3249582494"/>
                    </a:ext>
                  </a:extLst>
                </a:gridCol>
              </a:tblGrid>
              <a:tr h="934720">
                <a:tc>
                  <a:txBody>
                    <a:bodyPr/>
                    <a:lstStyle/>
                    <a:p>
                      <a:pPr algn="ctr"/>
                      <a:endParaRPr lang="en-US" sz="2900" b="0" i="0">
                        <a:solidFill>
                          <a:schemeClr val="tx2"/>
                        </a:solidFill>
                        <a:latin typeface="+mn-lt"/>
                      </a:endParaRPr>
                    </a:p>
                  </a:txBody>
                  <a:tcPr marL="243840" marR="243840" marT="243840" marB="243840" anchor="ctr">
                    <a:lnB w="6350" cap="flat" cmpd="sng" algn="ctr">
                      <a:solidFill>
                        <a:schemeClr val="accent6"/>
                      </a:solidFill>
                      <a:prstDash val="solid"/>
                      <a:round/>
                      <a:headEnd type="none" w="med" len="med"/>
                      <a:tailEnd type="none" w="med" len="med"/>
                    </a:lnB>
                    <a:noFill/>
                  </a:tcPr>
                </a:tc>
                <a:tc>
                  <a:txBody>
                    <a:bodyPr/>
                    <a:lstStyle/>
                    <a:p>
                      <a:pPr algn="ctr"/>
                      <a:r>
                        <a:rPr lang="en-US" sz="2900" b="1" i="0">
                          <a:solidFill>
                            <a:schemeClr val="tx2"/>
                          </a:solidFill>
                          <a:latin typeface="Arial"/>
                          <a:cs typeface="Arial"/>
                        </a:rPr>
                        <a:t>HSA</a:t>
                      </a:r>
                    </a:p>
                  </a:txBody>
                  <a:tcPr marL="243840" marR="243840" marT="243840" marB="243840" anchor="ctr">
                    <a:lnB w="6350" cap="flat" cmpd="sng" algn="ctr">
                      <a:solidFill>
                        <a:schemeClr val="accent6"/>
                      </a:solidFill>
                      <a:prstDash val="solid"/>
                      <a:round/>
                      <a:headEnd type="none" w="med" len="med"/>
                      <a:tailEnd type="none" w="med" len="med"/>
                    </a:lnB>
                    <a:noFill/>
                  </a:tcPr>
                </a:tc>
                <a:tc>
                  <a:txBody>
                    <a:bodyPr/>
                    <a:lstStyle/>
                    <a:p>
                      <a:pPr algn="ctr"/>
                      <a:r>
                        <a:rPr lang="en-US" sz="2900" b="1" i="0" dirty="0">
                          <a:solidFill>
                            <a:schemeClr val="accent1"/>
                          </a:solidFill>
                          <a:latin typeface="Arial"/>
                          <a:cs typeface="Arial"/>
                        </a:rPr>
                        <a:t>FSA</a:t>
                      </a:r>
                    </a:p>
                  </a:txBody>
                  <a:tcPr marL="243840" marR="243840" marT="243840" marB="243840" anchor="ctr">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665257813"/>
                  </a:ext>
                </a:extLst>
              </a:tr>
              <a:tr h="812800">
                <a:tc>
                  <a:txBody>
                    <a:bodyPr/>
                    <a:lstStyle/>
                    <a:p>
                      <a:pPr algn="l"/>
                      <a:r>
                        <a:rPr lang="en-US" sz="2100" b="0" i="0">
                          <a:latin typeface="Arial"/>
                          <a:cs typeface="Arial"/>
                        </a:rPr>
                        <a:t>Deductibles/ copays</a:t>
                      </a: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1651311"/>
                  </a:ext>
                </a:extLst>
              </a:tr>
              <a:tr h="812800">
                <a:tc>
                  <a:txBody>
                    <a:bodyPr/>
                    <a:lstStyle/>
                    <a:p>
                      <a:pPr marL="0" marR="0" indent="0" algn="l" rtl="0" eaLnBrk="1" fontAlgn="auto" latinLnBrk="0" hangingPunct="1">
                        <a:lnSpc>
                          <a:spcPct val="100000"/>
                        </a:lnSpc>
                        <a:spcBef>
                          <a:spcPts val="0"/>
                        </a:spcBef>
                        <a:spcAft>
                          <a:spcPts val="0"/>
                        </a:spcAft>
                        <a:buClrTx/>
                        <a:buSzTx/>
                        <a:buFontTx/>
                        <a:buNone/>
                      </a:pPr>
                      <a:r>
                        <a:rPr lang="en-US" sz="2100" b="0" i="0">
                          <a:latin typeface="Arial"/>
                          <a:cs typeface="Arial"/>
                        </a:rPr>
                        <a:t>Vision and dental </a:t>
                      </a: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89473"/>
                  </a:ext>
                </a:extLst>
              </a:tr>
              <a:tr h="874056">
                <a:tc>
                  <a:txBody>
                    <a:bodyPr/>
                    <a:lstStyle/>
                    <a:p>
                      <a:pPr algn="l"/>
                      <a:r>
                        <a:rPr lang="en-US" sz="2100" b="0" i="0">
                          <a:latin typeface="Arial"/>
                          <a:cs typeface="Arial"/>
                        </a:rPr>
                        <a:t>Qualified medical expenses </a:t>
                      </a:r>
                      <a:endParaRPr lang="en-US" sz="21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dirty="0">
                        <a:latin typeface="Arial" panose="020B0604020202020204" pitchFamily="34" charset="0"/>
                        <a:cs typeface="Arial" panose="020B0604020202020204" pitchFamily="34" charset="0"/>
                      </a:endParaRPr>
                    </a:p>
                  </a:txBody>
                  <a:tcPr marL="243840" marR="243840" marT="243840" marB="243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459339"/>
                  </a:ext>
                </a:extLst>
              </a:tr>
            </a:tbl>
          </a:graphicData>
        </a:graphic>
      </p:graphicFrame>
      <p:pic>
        <p:nvPicPr>
          <p:cNvPr id="3081" name="Picture 9">
            <a:extLst>
              <a:ext uri="{FF2B5EF4-FFF2-40B4-BE49-F238E27FC236}">
                <a16:creationId xmlns:a16="http://schemas.microsoft.com/office/drawing/2014/main" id="{D2B73590-7C46-1C0B-3584-2B7B756B4D8C}"/>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259124" y="8317912"/>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3B94F46-FED7-DF94-42A5-3A47C75496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3423" y="3127192"/>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87A40A0D-D199-2011-9C54-1F686156CDF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7597" y="2259031"/>
            <a:ext cx="728024" cy="7037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71CE037E-46DF-30E4-98E8-76622A7A64C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62952" y="2259032"/>
            <a:ext cx="693360" cy="711849"/>
          </a:xfrm>
          <a:prstGeom prst="rect">
            <a:avLst/>
          </a:prstGeom>
        </p:spPr>
      </p:pic>
      <p:pic>
        <p:nvPicPr>
          <p:cNvPr id="21" name="Picture 20">
            <a:extLst>
              <a:ext uri="{FF2B5EF4-FFF2-40B4-BE49-F238E27FC236}">
                <a16:creationId xmlns:a16="http://schemas.microsoft.com/office/drawing/2014/main" id="{040A8E2C-9F80-C90C-52E8-8298E924F9B6}"/>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18778" y="3119100"/>
            <a:ext cx="693360" cy="711849"/>
          </a:xfrm>
          <a:prstGeom prst="rect">
            <a:avLst/>
          </a:prstGeom>
        </p:spPr>
      </p:pic>
      <p:pic>
        <p:nvPicPr>
          <p:cNvPr id="22" name="Picture 21">
            <a:extLst>
              <a:ext uri="{FF2B5EF4-FFF2-40B4-BE49-F238E27FC236}">
                <a16:creationId xmlns:a16="http://schemas.microsoft.com/office/drawing/2014/main" id="{C530AA9C-05D5-6706-1B44-93C3A8CB4450}"/>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9918778" y="4035971"/>
            <a:ext cx="693360" cy="711849"/>
          </a:xfrm>
          <a:prstGeom prst="rect">
            <a:avLst/>
          </a:prstGeom>
        </p:spPr>
      </p:pic>
      <p:pic>
        <p:nvPicPr>
          <p:cNvPr id="23" name="Picture 10">
            <a:extLst>
              <a:ext uri="{FF2B5EF4-FFF2-40B4-BE49-F238E27FC236}">
                <a16:creationId xmlns:a16="http://schemas.microsoft.com/office/drawing/2014/main" id="{A1B9AA92-8A66-E699-E381-6955BA8F338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3423" y="4035970"/>
            <a:ext cx="728024" cy="70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1925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8E7F546D-835D-B84A-BACB-1763995C6885}"/>
              </a:ext>
            </a:extLst>
          </p:cNvPr>
          <p:cNvSpPr txBox="1"/>
          <p:nvPr/>
        </p:nvSpPr>
        <p:spPr>
          <a:xfrm>
            <a:off x="2187228" y="2839547"/>
            <a:ext cx="7774760" cy="1508426"/>
          </a:xfrm>
          <a:prstGeom prst="rect">
            <a:avLst/>
          </a:prstGeom>
          <a:noFill/>
        </p:spPr>
        <p:txBody>
          <a:bodyPr wrap="square" rtlCol="0">
            <a:sp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592C82"/>
                </a:solidFill>
                <a:effectLst/>
                <a:uLnTx/>
                <a:uFillTx/>
                <a:latin typeface="Arial"/>
                <a:ea typeface="+mn-ea"/>
                <a:cs typeface="+mn-cs"/>
              </a:rPr>
              <a:t>DCFSA</a:t>
            </a:r>
          </a:p>
          <a:p>
            <a:pPr marL="0" marR="0" lvl="0" indent="0" algn="ctr" defTabSz="91440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9">
            <a:extLst>
              <a:ext uri="{FF2B5EF4-FFF2-40B4-BE49-F238E27FC236}">
                <a16:creationId xmlns:a16="http://schemas.microsoft.com/office/drawing/2014/main" id="{BA9A34C8-6548-F947-9A86-DB9C39B7EFAD}"/>
              </a:ext>
            </a:extLst>
          </p:cNvPr>
          <p:cNvSpPr txBox="1">
            <a:spLocks noGrp="1"/>
          </p:cNvSpPr>
          <p:nvPr>
            <p:ph type="title" idx="4294967295"/>
          </p:nvPr>
        </p:nvSpPr>
        <p:spPr>
          <a:xfrm>
            <a:off x="2230013" y="3809043"/>
            <a:ext cx="7593241"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8093"/>
                </a:solidFill>
                <a:effectLst/>
                <a:uLnTx/>
                <a:uFillTx/>
                <a:latin typeface="Arial"/>
                <a:ea typeface="+mn-ea"/>
                <a:cs typeface="+mn-cs"/>
              </a:rPr>
              <a:t>Dependent Care Flexible Spending Account</a:t>
            </a:r>
          </a:p>
        </p:txBody>
      </p:sp>
    </p:spTree>
    <p:extLst>
      <p:ext uri="{BB962C8B-B14F-4D97-AF65-F5344CB8AC3E}">
        <p14:creationId xmlns:p14="http://schemas.microsoft.com/office/powerpoint/2010/main" val="146018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for FSA and HSA</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48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earned income</a:t>
            </a:r>
          </a:p>
        </p:txBody>
      </p:sp>
      <p:sp>
        <p:nvSpPr>
          <p:cNvPr id="24" name="Rectangle 23">
            <a:extLst>
              <a:ext uri="{FF2B5EF4-FFF2-40B4-BE49-F238E27FC236}">
                <a16:creationId xmlns:a16="http://schemas.microsoft.com/office/drawing/2014/main" id="{265E9385-4892-162E-599E-7475977CA9E1}"/>
              </a:ext>
              <a:ext uri="{C183D7F6-B498-43B3-948B-1728B52AA6E4}">
                <adec:decorative xmlns:adec="http://schemas.microsoft.com/office/drawing/2017/decorative" val="1"/>
              </a:ext>
            </a:extLst>
          </p:cNvPr>
          <p:cNvSpPr/>
          <p:nvPr/>
        </p:nvSpPr>
        <p:spPr>
          <a:xfrm>
            <a:off x="7360284" y="2718329"/>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7" name="Rectangle 16">
            <a:extLst>
              <a:ext uri="{FF2B5EF4-FFF2-40B4-BE49-F238E27FC236}">
                <a16:creationId xmlns:a16="http://schemas.microsoft.com/office/drawing/2014/main" id="{96041B41-B3ED-D993-01A7-2888E749C4D2}"/>
              </a:ext>
              <a:ext uri="{C183D7F6-B498-43B3-948B-1728B52AA6E4}">
                <adec:decorative xmlns:adec="http://schemas.microsoft.com/office/drawing/2017/decorative" val="1"/>
              </a:ext>
            </a:extLst>
          </p:cNvPr>
          <p:cNvSpPr/>
          <p:nvPr/>
        </p:nvSpPr>
        <p:spPr>
          <a:xfrm>
            <a:off x="1617286" y="2718330"/>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9" name="TextBox 8">
            <a:extLst>
              <a:ext uri="{FF2B5EF4-FFF2-40B4-BE49-F238E27FC236}">
                <a16:creationId xmlns:a16="http://schemas.microsoft.com/office/drawing/2014/main" id="{28D56175-42D1-BD63-0F31-3C0C5B36C9F0}"/>
              </a:ext>
            </a:extLst>
          </p:cNvPr>
          <p:cNvSpPr txBox="1"/>
          <p:nvPr/>
        </p:nvSpPr>
        <p:spPr>
          <a:xfrm>
            <a:off x="1737749" y="3795961"/>
            <a:ext cx="3151205" cy="6024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Not taxed</a:t>
            </a:r>
          </a:p>
        </p:txBody>
      </p:sp>
      <p:sp>
        <p:nvSpPr>
          <p:cNvPr id="8" name="TextBox 7">
            <a:extLst>
              <a:ext uri="{FF2B5EF4-FFF2-40B4-BE49-F238E27FC236}">
                <a16:creationId xmlns:a16="http://schemas.microsoft.com/office/drawing/2014/main" id="{258B6884-445B-133F-9B61-CF684DCDC8E0}"/>
              </a:ext>
            </a:extLst>
          </p:cNvPr>
          <p:cNvSpPr txBox="1"/>
          <p:nvPr/>
        </p:nvSpPr>
        <p:spPr>
          <a:xfrm>
            <a:off x="2238803" y="4295849"/>
            <a:ext cx="2149099" cy="37907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Keep all your money</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37749" y="3489474"/>
            <a:ext cx="3151205" cy="456663"/>
          </a:xfrm>
          <a:prstGeom prst="rect">
            <a:avLst/>
          </a:prstGeom>
          <a:noFill/>
        </p:spPr>
        <p:txBody>
          <a:bodyPr wrap="square" lIns="91440" tIns="45720" rIns="91440" bIns="45720" rtlCol="0" anchor="t">
            <a:spAutoFit/>
          </a:bodyPr>
          <a:lstStyle/>
          <a:p>
            <a:pPr algn="ctr">
              <a:lnSpc>
                <a:spcPct val="130000"/>
              </a:lnSpc>
              <a:spcAft>
                <a:spcPts val="600"/>
              </a:spcAft>
              <a:defRPr/>
            </a:pPr>
            <a:r>
              <a:rPr kumimoji="0" lang="en-US" sz="2000" b="1" i="0" u="none" strike="noStrike" kern="1200" cap="none" spc="0" normalizeH="0" baseline="0" noProof="0" dirty="0">
                <a:ln>
                  <a:noFill/>
                </a:ln>
                <a:solidFill>
                  <a:srgbClr val="2A2C2C"/>
                </a:solidFill>
                <a:effectLst/>
                <a:uLnTx/>
                <a:uFillTx/>
                <a:latin typeface="Arial"/>
                <a:cs typeface="Arial"/>
              </a:rPr>
              <a:t>FSA</a:t>
            </a:r>
            <a:r>
              <a:rPr lang="en-US" sz="2000" b="1" dirty="0">
                <a:solidFill>
                  <a:srgbClr val="2A2C2C"/>
                </a:solidFill>
                <a:latin typeface="Arial"/>
                <a:cs typeface="Arial"/>
              </a:rPr>
              <a:t> or HSA</a:t>
            </a:r>
            <a:endParaRPr kumimoji="0" lang="en-US" sz="20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694286" y="4426081"/>
            <a:ext cx="3151205" cy="138281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72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44840" y="5631345"/>
            <a:ext cx="2149099" cy="37907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Spending power</a:t>
            </a:r>
          </a:p>
        </p:txBody>
      </p:sp>
      <p:sp>
        <p:nvSpPr>
          <p:cNvPr id="15" name="TextBox 14">
            <a:extLst>
              <a:ext uri="{FF2B5EF4-FFF2-40B4-BE49-F238E27FC236}">
                <a16:creationId xmlns:a16="http://schemas.microsoft.com/office/drawing/2014/main" id="{16307A16-54FB-FB5C-9ED1-BAA3F16B0BC9}"/>
              </a:ext>
            </a:extLst>
          </p:cNvPr>
          <p:cNvSpPr txBox="1"/>
          <p:nvPr/>
        </p:nvSpPr>
        <p:spPr>
          <a:xfrm>
            <a:off x="7282072" y="3103422"/>
            <a:ext cx="3458816" cy="45666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Checking Account</a:t>
            </a:r>
          </a:p>
        </p:txBody>
      </p:sp>
      <p:sp>
        <p:nvSpPr>
          <p:cNvPr id="14" name="TextBox 13">
            <a:extLst>
              <a:ext uri="{FF2B5EF4-FFF2-40B4-BE49-F238E27FC236}">
                <a16:creationId xmlns:a16="http://schemas.microsoft.com/office/drawing/2014/main" id="{B522E173-CBF4-CA23-8362-0A2CD60B0EA9}"/>
              </a:ext>
            </a:extLst>
          </p:cNvPr>
          <p:cNvSpPr txBox="1"/>
          <p:nvPr/>
        </p:nvSpPr>
        <p:spPr>
          <a:xfrm>
            <a:off x="7282072" y="3509014"/>
            <a:ext cx="3458816" cy="60240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2800" b="1"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Taxed</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799431" y="4002490"/>
            <a:ext cx="2358887" cy="3817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$10 to Uncle Sam</a:t>
            </a:r>
          </a:p>
        </p:txBody>
      </p:sp>
      <p:sp>
        <p:nvSpPr>
          <p:cNvPr id="11" name="TextBox 10">
            <a:extLst>
              <a:ext uri="{FF2B5EF4-FFF2-40B4-BE49-F238E27FC236}">
                <a16:creationId xmlns:a16="http://schemas.microsoft.com/office/drawing/2014/main" id="{8AD0AD62-F7D3-9879-E999-474BD7EB1722}"/>
              </a:ext>
            </a:extLst>
          </p:cNvPr>
          <p:cNvSpPr txBox="1"/>
          <p:nvPr/>
        </p:nvSpPr>
        <p:spPr>
          <a:xfrm>
            <a:off x="7249466" y="4316652"/>
            <a:ext cx="3458816" cy="965170"/>
          </a:xfrm>
          <a:prstGeom prst="rect">
            <a:avLst/>
          </a:prstGeom>
          <a:noFill/>
        </p:spPr>
        <p:txBody>
          <a:bodyPr wrap="square" rtlCol="0" anchor="ctr" anchorCtr="0">
            <a:no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7200" b="1"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892725" y="5386046"/>
            <a:ext cx="2358887" cy="3817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3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Spending power</a:t>
            </a:r>
          </a:p>
        </p:txBody>
      </p:sp>
      <p:pic>
        <p:nvPicPr>
          <p:cNvPr id="21" name="Graphic 20">
            <a:extLst>
              <a:ext uri="{FF2B5EF4-FFF2-40B4-BE49-F238E27FC236}">
                <a16:creationId xmlns:a16="http://schemas.microsoft.com/office/drawing/2014/main" id="{935093D5-23E1-93E3-F3C2-A642CBA3E561}"/>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 uri="{C183D7F6-B498-43B3-948B-1728B52AA6E4}">
                <adec:decorative xmlns:adec="http://schemas.microsoft.com/office/drawing/2017/decorative" val="1"/>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Regular"/>
              <a:ea typeface="+mn-ea"/>
              <a:cs typeface="+mn-cs"/>
            </a:endParaRPr>
          </a:p>
        </p:txBody>
      </p:sp>
      <p:sp>
        <p:nvSpPr>
          <p:cNvPr id="33" name="Freeform 32">
            <a:extLst>
              <a:ext uri="{FF2B5EF4-FFF2-40B4-BE49-F238E27FC236}">
                <a16:creationId xmlns:a16="http://schemas.microsoft.com/office/drawing/2014/main" id="{C0C316E8-D8B6-75E4-1129-4902619381A7}"/>
              </a:ext>
              <a:ext uri="{C183D7F6-B498-43B3-948B-1728B52AA6E4}">
                <adec:decorative xmlns:adec="http://schemas.microsoft.com/office/drawing/2017/decorative" val="1"/>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Regular"/>
              <a:ea typeface="+mn-ea"/>
              <a:cs typeface="+mn-cs"/>
            </a:endParaRPr>
          </a:p>
        </p:txBody>
      </p:sp>
      <p:pic>
        <p:nvPicPr>
          <p:cNvPr id="5" name="Graphic 4">
            <a:extLst>
              <a:ext uri="{FF2B5EF4-FFF2-40B4-BE49-F238E27FC236}">
                <a16:creationId xmlns:a16="http://schemas.microsoft.com/office/drawing/2014/main" id="{B734DF68-FC0E-D17C-C814-23CD14E755FF}"/>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2BA21083-F394-F695-A599-03F39D889FA9}"/>
              </a:ext>
            </a:extLst>
          </p:cNvPr>
          <p:cNvSpPr txBox="1"/>
          <p:nvPr/>
        </p:nvSpPr>
        <p:spPr>
          <a:xfrm>
            <a:off x="1410789" y="6487086"/>
            <a:ext cx="9731828" cy="271549"/>
          </a:xfrm>
          <a:prstGeom prst="rect">
            <a:avLst/>
          </a:prstGeom>
          <a:noFill/>
        </p:spPr>
        <p:txBody>
          <a:bodyPr wrap="square" rtlCol="0">
            <a:spAutoFit/>
          </a:bodyPr>
          <a:lstStyle/>
          <a:p>
            <a:pPr algn="l">
              <a:lnSpc>
                <a:spcPct val="130000"/>
              </a:lnSpc>
              <a:spcAft>
                <a:spcPts val="600"/>
              </a:spcAft>
            </a:pPr>
            <a:r>
              <a:rPr lang="en-US" sz="1000" dirty="0">
                <a:effectLst/>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endParaRPr lang="en-US" sz="100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82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B032E3-F2C8-2937-625A-2F668F9E47CC}"/>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4411682" y="5650"/>
            <a:ext cx="7789943"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4181187"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5213135" cy="21024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Save on eligible dependent care expenses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3133540"/>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Pre-tax payroll contributions  </a:t>
            </a:r>
            <a:endParaRPr lang="en-US" dirty="0">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Fast, hassle-free payments and reimbursement</a:t>
            </a:r>
            <a:endParaRPr lang="en-US" dirty="0">
              <a:solidFill>
                <a:srgbClr val="2A2C2C"/>
              </a:solidFill>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latin typeface="Arial" panose="020B0604020202020204" pitchFamily="34" charset="0"/>
                <a:ea typeface="Verdana"/>
                <a:cs typeface="Arial" panose="020B0604020202020204" pitchFamily="34" charset="0"/>
              </a:rPr>
              <a:t>Enjoy a full year to spend your account funds </a:t>
            </a:r>
          </a:p>
          <a:p>
            <a:pPr defTabSz="609570">
              <a:spcAft>
                <a:spcPts val="800"/>
              </a:spcAft>
              <a:buFont typeface="Wingdings" pitchFamily="2" charset="2"/>
              <a:buChar char="ü"/>
              <a:defRPr/>
            </a:pPr>
            <a:endParaRPr lang="en-US" sz="2400" dirty="0">
              <a:solidFill>
                <a:srgbClr val="2A2C2C"/>
              </a:solidFill>
              <a:latin typeface="+mn-lt"/>
              <a:cs typeface="Arial"/>
            </a:endParaRPr>
          </a:p>
        </p:txBody>
      </p:sp>
    </p:spTree>
    <p:extLst>
      <p:ext uri="{BB962C8B-B14F-4D97-AF65-F5344CB8AC3E}">
        <p14:creationId xmlns:p14="http://schemas.microsoft.com/office/powerpoint/2010/main" val="59255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65E9385-4892-162E-599E-7475977CA9E1}"/>
              </a:ext>
              <a:ext uri="{C183D7F6-B498-43B3-948B-1728B52AA6E4}">
                <adec:decorative xmlns:adec="http://schemas.microsoft.com/office/drawing/2017/decorative" val="1"/>
              </a:ext>
            </a:extLst>
          </p:cNvPr>
          <p:cNvSpPr/>
          <p:nvPr/>
        </p:nvSpPr>
        <p:spPr>
          <a:xfrm>
            <a:off x="7360284" y="2718329"/>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6041B41-B3ED-D993-01A7-2888E749C4D2}"/>
              </a:ext>
              <a:ext uri="{C183D7F6-B498-43B3-948B-1728B52AA6E4}">
                <adec:decorative xmlns:adec="http://schemas.microsoft.com/office/drawing/2017/decorative" val="1"/>
              </a:ext>
            </a:extLst>
          </p:cNvPr>
          <p:cNvSpPr/>
          <p:nvPr/>
        </p:nvSpPr>
        <p:spPr>
          <a:xfrm>
            <a:off x="1617286" y="2718330"/>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37749" y="3460898"/>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DCFSA</a:t>
            </a:r>
          </a:p>
        </p:txBody>
      </p:sp>
      <p:sp>
        <p:nvSpPr>
          <p:cNvPr id="9" name="TextBox 8">
            <a:extLst>
              <a:ext uri="{FF2B5EF4-FFF2-40B4-BE49-F238E27FC236}">
                <a16:creationId xmlns:a16="http://schemas.microsoft.com/office/drawing/2014/main" id="{28D56175-42D1-BD63-0F31-3C0C5B36C9F0}"/>
              </a:ext>
            </a:extLst>
          </p:cNvPr>
          <p:cNvSpPr txBox="1"/>
          <p:nvPr/>
        </p:nvSpPr>
        <p:spPr>
          <a:xfrm>
            <a:off x="1737749" y="3795961"/>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8" name="TextBox 7">
            <a:extLst>
              <a:ext uri="{FF2B5EF4-FFF2-40B4-BE49-F238E27FC236}">
                <a16:creationId xmlns:a16="http://schemas.microsoft.com/office/drawing/2014/main" id="{258B6884-445B-133F-9B61-CF684DCDC8E0}"/>
              </a:ext>
            </a:extLst>
          </p:cNvPr>
          <p:cNvSpPr txBox="1"/>
          <p:nvPr/>
        </p:nvSpPr>
        <p:spPr>
          <a:xfrm>
            <a:off x="2238803" y="4295849"/>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6" name="TextBox 5">
            <a:extLst>
              <a:ext uri="{FF2B5EF4-FFF2-40B4-BE49-F238E27FC236}">
                <a16:creationId xmlns:a16="http://schemas.microsoft.com/office/drawing/2014/main" id="{F93A37E0-F7D5-2F6D-903D-E4EC795CA700}"/>
              </a:ext>
            </a:extLst>
          </p:cNvPr>
          <p:cNvSpPr txBox="1"/>
          <p:nvPr/>
        </p:nvSpPr>
        <p:spPr>
          <a:xfrm>
            <a:off x="1694286" y="4426081"/>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44840" y="5631345"/>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15" name="TextBox 14">
            <a:extLst>
              <a:ext uri="{FF2B5EF4-FFF2-40B4-BE49-F238E27FC236}">
                <a16:creationId xmlns:a16="http://schemas.microsoft.com/office/drawing/2014/main" id="{16307A16-54FB-FB5C-9ED1-BAA3F16B0BC9}"/>
              </a:ext>
            </a:extLst>
          </p:cNvPr>
          <p:cNvSpPr txBox="1"/>
          <p:nvPr/>
        </p:nvSpPr>
        <p:spPr>
          <a:xfrm>
            <a:off x="7282072" y="3103422"/>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Checking Account</a:t>
            </a:r>
          </a:p>
        </p:txBody>
      </p:sp>
      <p:sp>
        <p:nvSpPr>
          <p:cNvPr id="14" name="TextBox 13">
            <a:extLst>
              <a:ext uri="{FF2B5EF4-FFF2-40B4-BE49-F238E27FC236}">
                <a16:creationId xmlns:a16="http://schemas.microsoft.com/office/drawing/2014/main" id="{B522E173-CBF4-CA23-8362-0A2CD60B0EA9}"/>
              </a:ext>
            </a:extLst>
          </p:cNvPr>
          <p:cNvSpPr txBox="1"/>
          <p:nvPr/>
        </p:nvSpPr>
        <p:spPr>
          <a:xfrm>
            <a:off x="7282072" y="3509014"/>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799431" y="4002490"/>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1" name="TextBox 10">
            <a:extLst>
              <a:ext uri="{FF2B5EF4-FFF2-40B4-BE49-F238E27FC236}">
                <a16:creationId xmlns:a16="http://schemas.microsoft.com/office/drawing/2014/main" id="{8AD0AD62-F7D3-9879-E999-474BD7EB1722}"/>
              </a:ext>
            </a:extLst>
          </p:cNvPr>
          <p:cNvSpPr txBox="1"/>
          <p:nvPr/>
        </p:nvSpPr>
        <p:spPr>
          <a:xfrm>
            <a:off x="7249466" y="4316652"/>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892725" y="5386046"/>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pic>
        <p:nvPicPr>
          <p:cNvPr id="21" name="Graphic 20">
            <a:extLst>
              <a:ext uri="{FF2B5EF4-FFF2-40B4-BE49-F238E27FC236}">
                <a16:creationId xmlns:a16="http://schemas.microsoft.com/office/drawing/2014/main" id="{935093D5-23E1-93E3-F3C2-A642CBA3E561}"/>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 uri="{C183D7F6-B498-43B3-948B-1728B52AA6E4}">
                <adec:decorative xmlns:adec="http://schemas.microsoft.com/office/drawing/2017/decorative" val="1"/>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C0C316E8-D8B6-75E4-1129-4902619381A7}"/>
              </a:ext>
              <a:ext uri="{C183D7F6-B498-43B3-948B-1728B52AA6E4}">
                <adec:decorative xmlns:adec="http://schemas.microsoft.com/office/drawing/2017/decorative" val="1"/>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D683CC7-2913-7245-AA1B-F0BF6736A23A}"/>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31988" y="2941005"/>
            <a:ext cx="574802" cy="526902"/>
          </a:xfrm>
          <a:prstGeom prst="rect">
            <a:avLst/>
          </a:prstGeom>
        </p:spPr>
      </p:pic>
      <p:sp>
        <p:nvSpPr>
          <p:cNvPr id="5" name="TextBox 4">
            <a:extLst>
              <a:ext uri="{FF2B5EF4-FFF2-40B4-BE49-F238E27FC236}">
                <a16:creationId xmlns:a16="http://schemas.microsoft.com/office/drawing/2014/main" id="{B7752640-22D2-F033-AF81-23876F9C227F}"/>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88046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C9EEA46-DED5-90E1-D861-5812AD993854}"/>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19582"/>
          <a:stretch/>
        </p:blipFill>
        <p:spPr>
          <a:xfrm>
            <a:off x="853019" y="5261"/>
            <a:ext cx="11338982" cy="6857999"/>
          </a:xfrm>
          <a:noFill/>
        </p:spPr>
      </p:pic>
      <p:sp>
        <p:nvSpPr>
          <p:cNvPr id="7" name="Rectangle 6">
            <a:extLst>
              <a:ext uri="{FF2B5EF4-FFF2-40B4-BE49-F238E27FC236}">
                <a16:creationId xmlns:a16="http://schemas.microsoft.com/office/drawing/2014/main" id="{92853311-5147-92B7-3839-9BC82E6BB762}"/>
              </a:ext>
              <a:ext uri="{C183D7F6-B498-43B3-948B-1728B52AA6E4}">
                <adec:decorative xmlns:adec="http://schemas.microsoft.com/office/drawing/2017/decorative" val="1"/>
              </a:ext>
            </a:extLst>
          </p:cNvPr>
          <p:cNvSpPr/>
          <p:nvPr/>
        </p:nvSpPr>
        <p:spPr>
          <a:xfrm>
            <a:off x="2522773" y="10521"/>
            <a:ext cx="4134059"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F4AF2C3-2AB2-A991-6A58-22FD21DA185F}"/>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itle 3">
            <a:extLst>
              <a:ext uri="{FF2B5EF4-FFF2-40B4-BE49-F238E27FC236}">
                <a16:creationId xmlns:a16="http://schemas.microsoft.com/office/drawing/2014/main" id="{0EEB247A-318F-60FB-2D4F-1EC7BAF8E140}"/>
              </a:ext>
            </a:extLst>
          </p:cNvPr>
          <p:cNvSpPr>
            <a:spLocks noGrp="1"/>
          </p:cNvSpPr>
          <p:nvPr>
            <p:ph type="title"/>
          </p:nvPr>
        </p:nvSpPr>
        <p:spPr>
          <a:xfrm>
            <a:off x="853442" y="365761"/>
            <a:ext cx="5247652" cy="1388585"/>
          </a:xfrm>
        </p:spPr>
        <p:txBody>
          <a:bodyPr/>
          <a:lstStyle/>
          <a:p>
            <a:r>
              <a:rPr lang="en-US" dirty="0">
                <a:latin typeface="Arial" panose="020B0604020202020204" pitchFamily="34" charset="0"/>
                <a:cs typeface="Arial" panose="020B0604020202020204" pitchFamily="34" charset="0"/>
              </a:rPr>
              <a:t>A DCFSA is com</a:t>
            </a:r>
            <a:r>
              <a:rPr lang="en-US" spc="-2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atible with:</a:t>
            </a:r>
          </a:p>
        </p:txBody>
      </p:sp>
      <p:sp>
        <p:nvSpPr>
          <p:cNvPr id="6" name="Content Placeholder 5">
            <a:extLst>
              <a:ext uri="{FF2B5EF4-FFF2-40B4-BE49-F238E27FC236}">
                <a16:creationId xmlns:a16="http://schemas.microsoft.com/office/drawing/2014/main" id="{1CC3C7AE-2154-25E2-9C97-D192047676C7}"/>
              </a:ext>
            </a:extLst>
          </p:cNvPr>
          <p:cNvSpPr>
            <a:spLocks noGrp="1"/>
          </p:cNvSpPr>
          <p:nvPr>
            <p:ph sz="quarter" idx="14"/>
          </p:nvPr>
        </p:nvSpPr>
        <p:spPr>
          <a:xfrm>
            <a:off x="1604457" y="2188834"/>
            <a:ext cx="3408635" cy="2631490"/>
          </a:xfrm>
        </p:spPr>
        <p:txBody>
          <a:bodyPr/>
          <a:lstStyle/>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Savings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Healthcare FSA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Healthcare Flexible Spending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HRA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Reimbursement Arrangement</a:t>
            </a:r>
          </a:p>
        </p:txBody>
      </p:sp>
      <p:pic>
        <p:nvPicPr>
          <p:cNvPr id="12" name="Graphic 11">
            <a:extLst>
              <a:ext uri="{FF2B5EF4-FFF2-40B4-BE49-F238E27FC236}">
                <a16:creationId xmlns:a16="http://schemas.microsoft.com/office/drawing/2014/main" id="{5400BD8D-E56D-82F5-FA25-999FC43B8DAA}"/>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81286" y="2259353"/>
            <a:ext cx="558579" cy="375296"/>
          </a:xfrm>
          <a:prstGeom prst="rect">
            <a:avLst/>
          </a:prstGeom>
        </p:spPr>
      </p:pic>
      <p:pic>
        <p:nvPicPr>
          <p:cNvPr id="13" name="Graphic 12">
            <a:extLst>
              <a:ext uri="{FF2B5EF4-FFF2-40B4-BE49-F238E27FC236}">
                <a16:creationId xmlns:a16="http://schemas.microsoft.com/office/drawing/2014/main" id="{47B69F8F-FB8A-20EE-C8B9-63D9E21024BD}"/>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66182" y="4213362"/>
            <a:ext cx="388787" cy="427666"/>
          </a:xfrm>
          <a:prstGeom prst="rect">
            <a:avLst/>
          </a:prstGeom>
        </p:spPr>
      </p:pic>
      <p:pic>
        <p:nvPicPr>
          <p:cNvPr id="14" name="Graphic 13">
            <a:extLst>
              <a:ext uri="{FF2B5EF4-FFF2-40B4-BE49-F238E27FC236}">
                <a16:creationId xmlns:a16="http://schemas.microsoft.com/office/drawing/2014/main" id="{EB21BD9B-21E5-B323-7B15-F5031E38F00A}"/>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23351" y="3180040"/>
            <a:ext cx="474449" cy="546647"/>
          </a:xfrm>
          <a:prstGeom prst="rect">
            <a:avLst/>
          </a:prstGeom>
        </p:spPr>
      </p:pic>
    </p:spTree>
    <p:extLst>
      <p:ext uri="{BB962C8B-B14F-4D97-AF65-F5344CB8AC3E}">
        <p14:creationId xmlns:p14="http://schemas.microsoft.com/office/powerpoint/2010/main" val="230414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1D25235-FCC7-5406-FB0E-7BA67D9BC56B}"/>
              </a:ext>
              <a:ext uri="{C183D7F6-B498-43B3-948B-1728B52AA6E4}">
                <adec:decorative xmlns:adec="http://schemas.microsoft.com/office/drawing/2017/decorative" val="1"/>
              </a:ext>
            </a:extLst>
          </p:cNvPr>
          <p:cNvPicPr>
            <a:picLocks noGrp="1" noChangeAspect="1"/>
          </p:cNvPicPr>
          <p:nvPr>
            <p:ph type="pic" idx="15"/>
          </p:nvPr>
        </p:nvPicPr>
        <p:blipFill rotWithShape="1">
          <a:blip r:embed="rId3" cstate="screen">
            <a:extLst>
              <a:ext uri="{28A0092B-C50C-407E-A947-70E740481C1C}">
                <a14:useLocalDpi xmlns:a14="http://schemas.microsoft.com/office/drawing/2010/main"/>
              </a:ext>
            </a:extLst>
          </a:blip>
          <a:srcRect/>
          <a:stretch/>
        </p:blipFill>
        <p:spPr>
          <a:xfrm flipH="1">
            <a:off x="2943224" y="-3"/>
            <a:ext cx="9248773" cy="6866768"/>
          </a:xfrm>
        </p:spPr>
      </p:pic>
      <p:sp>
        <p:nvSpPr>
          <p:cNvPr id="13" name="Rectangle 12">
            <a:extLst>
              <a:ext uri="{FF2B5EF4-FFF2-40B4-BE49-F238E27FC236}">
                <a16:creationId xmlns:a16="http://schemas.microsoft.com/office/drawing/2014/main" id="{FBC797FF-7D5E-C2F1-7BCD-3995D3D1E790}"/>
              </a:ext>
              <a:ext uri="{C183D7F6-B498-43B3-948B-1728B52AA6E4}">
                <adec:decorative xmlns:adec="http://schemas.microsoft.com/office/drawing/2017/decorative" val="1"/>
              </a:ext>
            </a:extLst>
          </p:cNvPr>
          <p:cNvSpPr/>
          <p:nvPr/>
        </p:nvSpPr>
        <p:spPr>
          <a:xfrm>
            <a:off x="1592277" y="3818966"/>
            <a:ext cx="4499924" cy="23837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4" name="Rectangle 13">
            <a:extLst>
              <a:ext uri="{FF2B5EF4-FFF2-40B4-BE49-F238E27FC236}">
                <a16:creationId xmlns:a16="http://schemas.microsoft.com/office/drawing/2014/main" id="{6DDE1F9E-1499-4DB1-9F6C-63E0DFDE82EC}"/>
              </a:ext>
              <a:ext uri="{C183D7F6-B498-43B3-948B-1728B52AA6E4}">
                <adec:decorative xmlns:adec="http://schemas.microsoft.com/office/drawing/2017/decorative" val="1"/>
              </a:ext>
            </a:extLst>
          </p:cNvPr>
          <p:cNvSpPr/>
          <p:nvPr/>
        </p:nvSpPr>
        <p:spPr>
          <a:xfrm>
            <a:off x="1477977" y="3818966"/>
            <a:ext cx="4499924" cy="23837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5242559" cy="1388585"/>
          </a:xfrm>
        </p:spPr>
        <p:txBody>
          <a:bodyPr/>
          <a:lstStyle/>
          <a:p>
            <a:r>
              <a:rPr lang="en-US" dirty="0">
                <a:latin typeface="Arial" panose="020B0604020202020204" pitchFamily="34" charset="0"/>
                <a:cs typeface="Arial" panose="020B0604020202020204" pitchFamily="34" charset="0"/>
              </a:rPr>
              <a:t>Determine eligible dependents</a:t>
            </a:r>
          </a:p>
        </p:txBody>
      </p:sp>
      <p:pic>
        <p:nvPicPr>
          <p:cNvPr id="8" name="Picture 7">
            <a:extLst>
              <a:ext uri="{FF2B5EF4-FFF2-40B4-BE49-F238E27FC236}">
                <a16:creationId xmlns:a16="http://schemas.microsoft.com/office/drawing/2014/main" id="{3BC00570-A046-0D4A-0DB3-570F0F2F9252}"/>
              </a:ext>
              <a:ext uri="{C183D7F6-B498-43B3-948B-1728B52AA6E4}">
                <adec:decorative xmlns:adec="http://schemas.microsoft.com/office/drawing/2017/decorative" val="1"/>
              </a:ext>
            </a:extLst>
          </p:cNvPr>
          <p:cNvPicPr>
            <a:picLocks noChangeAspect="1"/>
          </p:cNvPicPr>
          <p:nvPr/>
        </p:nvPicPr>
        <p:blipFill>
          <a:blip r:embed="rId4" cstate="screen">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2835607"/>
            <a:ext cx="1015213" cy="845673"/>
          </a:xfrm>
          <a:prstGeom prst="rect">
            <a:avLst/>
          </a:prstGeom>
        </p:spPr>
      </p:pic>
    </p:spTree>
    <p:extLst>
      <p:ext uri="{BB962C8B-B14F-4D97-AF65-F5344CB8AC3E}">
        <p14:creationId xmlns:p14="http://schemas.microsoft.com/office/powerpoint/2010/main" val="200355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33211"/>
          </a:xfrm>
        </p:spPr>
        <p:txBody>
          <a:bodyPr/>
          <a:lstStyle/>
          <a:p>
            <a:r>
              <a:rPr lang="en-US" dirty="0">
                <a:latin typeface="+mj-lt"/>
              </a:rPr>
              <a:t>Save on DCFSA eligible expenses</a:t>
            </a:r>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err="1">
                <a:solidFill>
                  <a:schemeClr val="accent1"/>
                </a:solidFill>
                <a:latin typeface="+mj-lt"/>
                <a:cs typeface="Arial" panose="020B0604020202020204" pitchFamily="34" charset="0"/>
              </a:rPr>
              <a:t>HealthEquity.com</a:t>
            </a:r>
            <a:r>
              <a:rPr lang="en-US" sz="2800">
                <a:solidFill>
                  <a:schemeClr val="accent1"/>
                </a:solidFill>
                <a:latin typeface="+mj-lt"/>
                <a:cs typeface="Arial" panose="020B0604020202020204" pitchFamily="34" charset="0"/>
              </a:rPr>
              <a:t>/</a:t>
            </a:r>
            <a:br>
              <a:rPr lang="en-US" sz="2800">
                <a:solidFill>
                  <a:schemeClr val="accent1"/>
                </a:solidFill>
                <a:latin typeface="+mj-lt"/>
                <a:cs typeface="Arial" panose="020B0604020202020204" pitchFamily="34" charset="0"/>
              </a:rPr>
            </a:br>
            <a:r>
              <a:rPr lang="en-US" sz="2800" err="1">
                <a:solidFill>
                  <a:schemeClr val="accent1"/>
                </a:solidFill>
                <a:latin typeface="+mj-lt"/>
                <a:cs typeface="Arial" panose="020B0604020202020204" pitchFamily="34" charset="0"/>
              </a:rPr>
              <a:t>dcfsa-qme</a:t>
            </a:r>
            <a:endParaRPr lang="en-US" sz="2800">
              <a:solidFill>
                <a:schemeClr val="accent1"/>
              </a:solidFill>
              <a:latin typeface="+mj-lt"/>
              <a:cs typeface="Arial" panose="020B0604020202020204" pitchFamily="34" charset="0"/>
            </a:endParaRPr>
          </a:p>
        </p:txBody>
      </p:sp>
      <p:pic>
        <p:nvPicPr>
          <p:cNvPr id="21" name="Content Placeholder 14">
            <a:extLst>
              <a:ext uri="{FF2B5EF4-FFF2-40B4-BE49-F238E27FC236}">
                <a16:creationId xmlns:a16="http://schemas.microsoft.com/office/drawing/2014/main" id="{7C02E7D5-CD74-5875-C2C5-225940F08B45}"/>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15791" y="643035"/>
            <a:ext cx="539762" cy="553256"/>
          </a:xfrm>
          <a:prstGeom prst="rect">
            <a:avLst/>
          </a:prstGeom>
        </p:spPr>
      </p:pic>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530623" y="591420"/>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Childcare for children under age 13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530621" y="991639"/>
            <a:ext cx="6140076" cy="1390570"/>
          </a:xfrm>
          <a:prstGeom prst="rect">
            <a:avLst/>
          </a:prstGeom>
          <a:noFill/>
        </p:spPr>
        <p:txBody>
          <a:bodyPr wrap="square" lIns="0" tIns="0" rIns="0" bIns="0" numCol="1" spcCol="0">
            <a:noAutofit/>
          </a:bodyPr>
          <a:lstStyle/>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Nanny and au pair services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Summer day camp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Preschool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Babysitting</a:t>
            </a:r>
          </a:p>
        </p:txBody>
      </p:sp>
      <p:pic>
        <p:nvPicPr>
          <p:cNvPr id="24" name="Content Placeholder 14">
            <a:extLst>
              <a:ext uri="{FF2B5EF4-FFF2-40B4-BE49-F238E27FC236}">
                <a16:creationId xmlns:a16="http://schemas.microsoft.com/office/drawing/2014/main" id="{C2BA1391-80B1-F38F-6A1B-33B0250D539C}"/>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15791" y="3099131"/>
            <a:ext cx="608248" cy="623454"/>
          </a:xfrm>
          <a:prstGeom prst="rect">
            <a:avLst/>
          </a:prstGeom>
        </p:spPr>
      </p:pic>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530623" y="3064242"/>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Eldercare  </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530621" y="3464461"/>
            <a:ext cx="6469772"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Elder day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Work-related custodial elder care </a:t>
            </a:r>
          </a:p>
        </p:txBody>
      </p:sp>
      <p:pic>
        <p:nvPicPr>
          <p:cNvPr id="27" name="Content Placeholder 14">
            <a:extLst>
              <a:ext uri="{FF2B5EF4-FFF2-40B4-BE49-F238E27FC236}">
                <a16:creationId xmlns:a16="http://schemas.microsoft.com/office/drawing/2014/main" id="{C6574834-5B86-1290-2187-B95B9EF674D6}"/>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650793" y="4886436"/>
            <a:ext cx="673246" cy="690078"/>
          </a:xfrm>
          <a:prstGeom prst="rect">
            <a:avLst/>
          </a:prstGeom>
        </p:spPr>
      </p:pic>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530623" y="4952450"/>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dirty="0">
                <a:solidFill>
                  <a:schemeClr val="accent1"/>
                </a:solidFill>
                <a:latin typeface="Arial"/>
              </a:rPr>
              <a:t>Care-associated costs</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530621" y="5361112"/>
            <a:ext cx="6140076" cy="739942"/>
          </a:xfrm>
          <a:prstGeom prst="rect">
            <a:avLst/>
          </a:prstGeom>
          <a:noFill/>
        </p:spPr>
        <p:txBody>
          <a:bodyPr wrap="square" lIns="0" tIns="0" rIns="0" bIns="0" numCol="1" spcCol="0">
            <a:noAutofit/>
          </a:bodyPr>
          <a:lstStyle/>
          <a:p>
            <a:pPr marL="300566" indent="-285750" defTabSz="609570">
              <a:spcBef>
                <a:spcPts val="0"/>
              </a:spcBef>
              <a:spcAft>
                <a:spcPts val="800"/>
              </a:spcAft>
              <a:buFont typeface="Wingdings" pitchFamily="2" charset="2"/>
              <a:buChar char="§"/>
              <a:tabLst>
                <a:tab pos="1661501" algn="l"/>
              </a:tabLst>
            </a:pPr>
            <a:r>
              <a:rPr lang="en-US" sz="1500" dirty="0">
                <a:solidFill>
                  <a:srgbClr val="2A2C2C"/>
                </a:solidFill>
                <a:latin typeface="Arial" panose="020B0604020202020204" pitchFamily="34" charset="0"/>
                <a:cs typeface="Arial" panose="020B0604020202020204" pitchFamily="34" charset="0"/>
              </a:rPr>
              <a:t>Transportation costs to and from eligible care </a:t>
            </a:r>
          </a:p>
          <a:p>
            <a:pPr marL="300566" indent="-285750" defTabSz="609570">
              <a:spcBef>
                <a:spcPts val="0"/>
              </a:spcBef>
              <a:spcAft>
                <a:spcPts val="800"/>
              </a:spcAft>
              <a:buFont typeface="Wingdings" pitchFamily="2" charset="2"/>
              <a:buChar char="§"/>
              <a:tabLst>
                <a:tab pos="1661501" algn="l"/>
              </a:tabLst>
            </a:pPr>
            <a:r>
              <a:rPr lang="en-US" sz="1500" dirty="0">
                <a:solidFill>
                  <a:srgbClr val="2A2C2C"/>
                </a:solidFill>
                <a:latin typeface="Arial" panose="020B0604020202020204" pitchFamily="34" charset="0"/>
                <a:cs typeface="Arial" panose="020B0604020202020204" pitchFamily="34" charset="0"/>
              </a:rPr>
              <a:t>Late pick-up fees </a:t>
            </a:r>
            <a:endPar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535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1"/>
            <a:ext cx="6923995"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graphicFrame>
        <p:nvGraphicFramePr>
          <p:cNvPr id="3" name="Table 2">
            <a:extLst>
              <a:ext uri="{FF2B5EF4-FFF2-40B4-BE49-F238E27FC236}">
                <a16:creationId xmlns:a16="http://schemas.microsoft.com/office/drawing/2014/main" id="{E99DD55C-9D1F-0017-17D0-7C1784D5CD0C}"/>
              </a:ext>
            </a:extLst>
          </p:cNvPr>
          <p:cNvGraphicFramePr>
            <a:graphicFrameLocks noGrp="1"/>
          </p:cNvGraphicFramePr>
          <p:nvPr/>
        </p:nvGraphicFramePr>
        <p:xfrm>
          <a:off x="1405086" y="2284412"/>
          <a:ext cx="9381828" cy="2667000"/>
        </p:xfrm>
        <a:graphic>
          <a:graphicData uri="http://schemas.openxmlformats.org/drawingml/2006/table">
            <a:tbl>
              <a:tblPr firstRow="1" firstCol="1" bandRow="1">
                <a:tableStyleId>{5C22544A-7EE6-4342-B048-85BDC9FD1C3A}</a:tableStyleId>
              </a:tblPr>
              <a:tblGrid>
                <a:gridCol w="3168477">
                  <a:extLst>
                    <a:ext uri="{9D8B030D-6E8A-4147-A177-3AD203B41FA5}">
                      <a16:colId xmlns:a16="http://schemas.microsoft.com/office/drawing/2014/main" val="787080102"/>
                    </a:ext>
                  </a:extLst>
                </a:gridCol>
                <a:gridCol w="3168477">
                  <a:extLst>
                    <a:ext uri="{9D8B030D-6E8A-4147-A177-3AD203B41FA5}">
                      <a16:colId xmlns:a16="http://schemas.microsoft.com/office/drawing/2014/main" val="1852363967"/>
                    </a:ext>
                  </a:extLst>
                </a:gridCol>
                <a:gridCol w="3044874">
                  <a:extLst>
                    <a:ext uri="{9D8B030D-6E8A-4147-A177-3AD203B41FA5}">
                      <a16:colId xmlns:a16="http://schemas.microsoft.com/office/drawing/2014/main" val="1343865768"/>
                    </a:ext>
                  </a:extLst>
                </a:gridCol>
              </a:tblGrid>
              <a:tr h="0">
                <a:tc>
                  <a:txBody>
                    <a:bodyPr/>
                    <a:lstStyle/>
                    <a:p>
                      <a:r>
                        <a:rPr lang="en-US" sz="1900" b="0" i="0" dirty="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Potential Tax Savings*</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47912400"/>
                  </a:ext>
                </a:extLst>
              </a:tr>
              <a:tr h="591959">
                <a:tc>
                  <a:txBody>
                    <a:bodyPr/>
                    <a:lstStyle/>
                    <a:p>
                      <a:r>
                        <a:rPr lang="en-US" sz="3000" b="0" i="0">
                          <a:solidFill>
                            <a:schemeClr val="tx1"/>
                          </a:solidFill>
                          <a:latin typeface="Arial"/>
                          <a:cs typeface="Arial"/>
                        </a:rPr>
                        <a:t>Individual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2800" b="0" i="0">
                          <a:latin typeface="+mn-lt"/>
                          <a:cs typeface="Arial"/>
                        </a:rPr>
                        <a:t>$2,500</a:t>
                      </a:r>
                      <a:endParaRPr lang="en-US" sz="3000" b="0" i="0">
                        <a:solidFill>
                          <a:schemeClr val="tx1"/>
                        </a:solidFill>
                        <a:latin typeface="Arial"/>
                        <a:cs typeface="Arial"/>
                      </a:endParaRPr>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lvl="0">
                        <a:buNone/>
                      </a:pPr>
                      <a:r>
                        <a:rPr lang="en-US" sz="2800" b="1" i="0">
                          <a:latin typeface="Arial" panose="020B0604020202020204" pitchFamily="34" charset="0"/>
                          <a:cs typeface="Arial" panose="020B0604020202020204" pitchFamily="34" charset="0"/>
                        </a:rPr>
                        <a:t>$500</a:t>
                      </a:r>
                      <a:endParaRPr lang="en-US" sz="3000"/>
                    </a:p>
                  </a:txBody>
                  <a:tcPr marL="243840" marR="243840" marT="243840" marB="2438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63898447"/>
                  </a:ext>
                </a:extLst>
              </a:tr>
              <a:tr h="887938">
                <a:tc>
                  <a:txBody>
                    <a:bodyPr/>
                    <a:lstStyle/>
                    <a:p>
                      <a:r>
                        <a:rPr lang="en-US" sz="3000" b="0" i="0" dirty="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800" b="0" i="0">
                          <a:latin typeface="Arial" panose="020B0604020202020204" pitchFamily="34" charset="0"/>
                          <a:cs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2800" b="1" i="0" dirty="0">
                          <a:latin typeface="Arial" panose="020B0604020202020204" pitchFamily="34" charset="0"/>
                          <a:cs typeface="Arial" panose="020B0604020202020204" pitchFamily="34" charset="0"/>
                        </a:rPr>
                        <a:t>$1,000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759008"/>
                  </a:ext>
                </a:extLst>
              </a:tr>
            </a:tbl>
          </a:graphicData>
        </a:graphic>
      </p:graphicFrame>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306731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470429A-ED05-414F-04A2-7C1B7ECC0E09}"/>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4193834" y="-4"/>
            <a:ext cx="7998166" cy="6858004"/>
          </a:xfrm>
          <a:noFill/>
        </p:spPr>
      </p:pic>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5625331" cy="1388585"/>
          </a:xfrm>
        </p:spPr>
        <p:txBody>
          <a:bodyPr/>
          <a:lstStyle/>
          <a:p>
            <a:r>
              <a:rPr lang="en-US" dirty="0">
                <a:latin typeface="Arial" panose="020B0604020202020204" pitchFamily="34" charset="0"/>
                <a:cs typeface="Arial" panose="020B0604020202020204" pitchFamily="34" charset="0"/>
              </a:rPr>
              <a:t>Qualifying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life events </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2022890"/>
            <a:ext cx="5253076" cy="3528530"/>
          </a:xfrm>
        </p:spPr>
        <p:txBody>
          <a:bodyPr/>
          <a:lstStyle/>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Marital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Number of dependents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Employment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Change in residence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New childcare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eldercare provider</a:t>
            </a:r>
          </a:p>
          <a:p>
            <a:pPr marL="309026" indent="-298443">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774740" y="6294364"/>
            <a:ext cx="3311123" cy="395749"/>
          </a:xfrm>
          <a:prstGeom prst="rect">
            <a:avLst/>
          </a:prstGeom>
          <a:noFill/>
        </p:spPr>
        <p:txBody>
          <a:bodyPr wrap="square" rtlCol="0">
            <a:spAutoFit/>
          </a:bodyPr>
          <a:lstStyle/>
          <a:p>
            <a:pPr defTabSz="609570">
              <a:lnSpc>
                <a:spcPct val="130000"/>
              </a:lnSpc>
              <a:spcAft>
                <a:spcPts val="800"/>
              </a:spcAft>
            </a:pPr>
            <a:r>
              <a:rPr lang="en-US" sz="800">
                <a:solidFill>
                  <a:srgbClr val="2A2C2C"/>
                </a:solidFill>
                <a:latin typeface="Arial" panose="020B0604020202020204" pitchFamily="34" charset="0"/>
                <a:cs typeface="Arial" panose="020B0604020202020204" pitchFamily="34" charset="0"/>
              </a:rPr>
              <a:t>Generally these are qualifying life events. Check your plan to determine what are permissible qualifying life events.</a:t>
            </a:r>
          </a:p>
        </p:txBody>
      </p:sp>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4193833" y="1202"/>
            <a:ext cx="3179239"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81EB5C40-F280-7AB4-210A-E82EC3D1D757}"/>
              </a:ext>
              <a:ext uri="{C183D7F6-B498-43B3-948B-1728B52AA6E4}">
                <adec:decorative xmlns:adec="http://schemas.microsoft.com/office/drawing/2017/decorative" val="1"/>
              </a:ext>
            </a:extLst>
          </p:cNvPr>
          <p:cNvSpPr/>
          <p:nvPr/>
        </p:nvSpPr>
        <p:spPr>
          <a:xfrm flipV="1">
            <a:off x="4193833" y="1202"/>
            <a:ext cx="1998623"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Tree>
    <p:extLst>
      <p:ext uri="{BB962C8B-B14F-4D97-AF65-F5344CB8AC3E}">
        <p14:creationId xmlns:p14="http://schemas.microsoft.com/office/powerpoint/2010/main" val="1212959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99F7F1-D1C1-4E45-97E5-E3BDFF167D6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Name(s)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Name(s) of person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Date(s) 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Description(s)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Cost(s) of service or care</a:t>
            </a:r>
          </a:p>
        </p:txBody>
      </p:sp>
    </p:spTree>
    <p:extLst>
      <p:ext uri="{BB962C8B-B14F-4D97-AF65-F5344CB8AC3E}">
        <p14:creationId xmlns:p14="http://schemas.microsoft.com/office/powerpoint/2010/main" val="226864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24/7 Member Services via call or chat</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On-the-go access with our mobile app</a:t>
            </a:r>
            <a:r>
              <a:rPr kumimoji="0" lang="en-US" sz="2000" b="0" i="0" u="none" strike="noStrike" kern="1200" cap="none" spc="0" normalizeH="0" baseline="30000" noProof="0">
                <a:ln>
                  <a:noFill/>
                </a:ln>
                <a:solidFill>
                  <a:srgbClr val="2A2C2C"/>
                </a:solidFill>
                <a:effectLst/>
                <a:uLnTx/>
                <a:uFillTx/>
                <a:latin typeface="Arial" panose="020B0604020202020204" pitchFamily="34" charset="0"/>
                <a:ea typeface="Verdana"/>
                <a:cs typeface="Arial" panose="020B0604020202020204" pitchFamily="34" charset="0"/>
              </a:rPr>
              <a:t>1</a:t>
            </a:r>
          </a:p>
          <a:p>
            <a:pPr marL="177800" marR="0" lvl="0" indent="-177800" algn="l" defTabSz="609555" rtl="0" eaLnBrk="1" fontAlgn="auto" latinLnBrk="0" hangingPunct="1">
              <a:lnSpc>
                <a:spcPct val="130000"/>
              </a:lnSpc>
              <a:spcBef>
                <a:spcPts val="0"/>
              </a:spcBef>
              <a:spcAft>
                <a:spcPts val="600"/>
              </a:spcAft>
              <a:buClrTx/>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Fast, hassle-free payment and reimbursement</a:t>
            </a:r>
            <a:endParaRPr kumimoji="0" lang="en-US" sz="2400" b="0" i="0" u="none" strike="noStrike" kern="1200" cap="none" spc="0" normalizeH="0" baseline="0" noProof="0">
              <a:ln>
                <a:noFill/>
              </a:ln>
              <a:solidFill>
                <a:srgbClr val="2A2C2C"/>
              </a:solidFill>
              <a:effectLst/>
              <a:uLnTx/>
              <a:uFillTx/>
              <a:latin typeface="Neue Haas Grotesk Text Pro Regular"/>
              <a:ea typeface="+mn-ea"/>
              <a:cs typeface="Arial"/>
            </a:endParaRPr>
          </a:p>
        </p:txBody>
      </p:sp>
      <p:pic>
        <p:nvPicPr>
          <p:cNvPr id="9" name="Picture Placeholder 8">
            <a:extLst>
              <a:ext uri="{FF2B5EF4-FFF2-40B4-BE49-F238E27FC236}">
                <a16:creationId xmlns:a16="http://schemas.microsoft.com/office/drawing/2014/main" id="{DCFD8D7F-808C-2119-8EB0-1C4DF505442B}"/>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30000"/>
              </a:lnSpc>
              <a:spcBef>
                <a:spcPts val="0"/>
              </a:spcBef>
              <a:spcAft>
                <a:spcPts val="600"/>
              </a:spcAft>
              <a:buClrTx/>
              <a:buSzTx/>
              <a:buFont typeface="Wingdings" pitchFamily="2" charset="2"/>
              <a:buNone/>
              <a:tabLst/>
              <a:defRPr/>
            </a:pPr>
            <a:r>
              <a:rPr kumimoji="0" lang="en-US" sz="1333" b="0" i="0" u="none" strike="noStrike" kern="1200" cap="none" spc="0" normalizeH="0" baseline="30000" noProof="0">
                <a:ln>
                  <a:noFill/>
                </a:ln>
                <a:solidFill>
                  <a:srgbClr val="2A2C2C"/>
                </a:solidFill>
                <a:effectLst/>
                <a:uLnTx/>
                <a:uFillTx/>
                <a:latin typeface="Arial" panose="020B0604020202020204" pitchFamily="34" charset="0"/>
                <a:ea typeface="+mn-ea"/>
                <a:cs typeface="+mn-cs"/>
              </a:rPr>
              <a:t>1</a:t>
            </a:r>
            <a:r>
              <a:rPr kumimoji="0" lang="en-US" sz="1333" b="0" i="0" u="none" strike="noStrike" kern="1200" cap="none" spc="0" normalizeH="0" baseline="0" noProof="0">
                <a:ln>
                  <a:noFill/>
                </a:ln>
                <a:solidFill>
                  <a:srgbClr val="2A2C2C"/>
                </a:solidFill>
                <a:effectLst/>
                <a:uLnTx/>
                <a:uFillTx/>
                <a:latin typeface="Arial" panose="020B0604020202020204" pitchFamily="34" charset="0"/>
                <a:ea typeface="+mn-ea"/>
                <a:cs typeface="+mn-cs"/>
              </a:rPr>
              <a:t>Accounts must be activated via the HealthEquity website  in order to use the mobile app.</a:t>
            </a:r>
            <a:endParaRPr kumimoji="0" lang="en-US" sz="1333"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mn-cs"/>
            </a:endParaRPr>
          </a:p>
        </p:txBody>
      </p:sp>
    </p:spTree>
    <p:extLst>
      <p:ext uri="{BB962C8B-B14F-4D97-AF65-F5344CB8AC3E}">
        <p14:creationId xmlns:p14="http://schemas.microsoft.com/office/powerpoint/2010/main" val="327784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How to login</a:t>
            </a:r>
          </a:p>
        </p:txBody>
      </p:sp>
      <p:sp>
        <p:nvSpPr>
          <p:cNvPr id="4" name="TextBox 3">
            <a:extLst>
              <a:ext uri="{FF2B5EF4-FFF2-40B4-BE49-F238E27FC236}">
                <a16:creationId xmlns:a16="http://schemas.microsoft.com/office/drawing/2014/main" id="{CEB5C039-7FD9-4266-938B-F9A2C828DF0D}"/>
              </a:ext>
            </a:extLst>
          </p:cNvPr>
          <p:cNvSpPr txBox="1"/>
          <p:nvPr/>
        </p:nvSpPr>
        <p:spPr>
          <a:xfrm>
            <a:off x="853441" y="2371476"/>
            <a:ext cx="4754776" cy="2759730"/>
          </a:xfrm>
          <a:prstGeom prst="rect">
            <a:avLst/>
          </a:prstGeom>
          <a:noFill/>
        </p:spPr>
        <p:txBody>
          <a:bodyPr wrap="square" rtlCol="0">
            <a:spAutoFit/>
          </a:bodyPr>
          <a:lstStyle/>
          <a:p>
            <a:pPr marL="457189" indent="-457189" fontAlgn="base">
              <a:spcAft>
                <a:spcPts val="1600"/>
              </a:spcAft>
              <a:buClr>
                <a:schemeClr val="accent1"/>
              </a:buClr>
              <a:buFont typeface="+mj-lt"/>
              <a:buAutoNum type="arabicPeriod"/>
            </a:pPr>
            <a:r>
              <a:rPr lang="en-US" sz="2400" dirty="0"/>
              <a:t>Enter your information​</a:t>
            </a:r>
          </a:p>
          <a:p>
            <a:pPr marL="457189" indent="-457189" fontAlgn="base">
              <a:spcAft>
                <a:spcPts val="1600"/>
              </a:spcAft>
              <a:buClr>
                <a:schemeClr val="accent1"/>
              </a:buClr>
              <a:buFont typeface="+mj-lt"/>
              <a:buAutoNum type="arabicPeriod"/>
            </a:pPr>
            <a:r>
              <a:rPr lang="en-US" sz="2400" dirty="0"/>
              <a:t>Create username​</a:t>
            </a:r>
          </a:p>
          <a:p>
            <a:pPr marL="457189" indent="-457189" fontAlgn="base">
              <a:spcAft>
                <a:spcPts val="1600"/>
              </a:spcAft>
              <a:buClr>
                <a:schemeClr val="accent1"/>
              </a:buClr>
              <a:buFont typeface="+mj-lt"/>
              <a:buAutoNum type="arabicPeriod"/>
            </a:pPr>
            <a:r>
              <a:rPr lang="en-US" sz="2400" dirty="0"/>
              <a:t>Create </a:t>
            </a:r>
            <a:r>
              <a:rPr lang="en-US" sz="2400" dirty="0">
                <a:latin typeface="Arial" panose="020B0604020202020204" pitchFamily="34" charset="0"/>
                <a:cs typeface="Arial" panose="020B0604020202020204" pitchFamily="34" charset="0"/>
              </a:rPr>
              <a:t>password</a:t>
            </a:r>
            <a:r>
              <a:rPr lang="en-US" sz="2400" dirty="0"/>
              <a:t>​</a:t>
            </a:r>
          </a:p>
          <a:p>
            <a:pPr marL="457189" indent="-457189" fontAlgn="base">
              <a:spcAft>
                <a:spcPts val="1600"/>
              </a:spcAft>
              <a:buClr>
                <a:schemeClr val="accent1"/>
              </a:buClr>
              <a:buFont typeface="+mj-lt"/>
              <a:buAutoNum type="arabicPeriod"/>
            </a:pPr>
            <a:endParaRPr lang="en-US" sz="2400" b="1" dirty="0">
              <a:solidFill>
                <a:schemeClr val="accent1"/>
              </a:solidFill>
            </a:endParaRPr>
          </a:p>
          <a:p>
            <a:pPr fontAlgn="base">
              <a:spcAft>
                <a:spcPts val="1600"/>
              </a:spcAft>
              <a:buClr>
                <a:schemeClr val="accent1"/>
              </a:buClr>
            </a:pPr>
            <a:r>
              <a:rPr lang="en-US" sz="2400" b="1" dirty="0">
                <a:solidFill>
                  <a:schemeClr val="accent1"/>
                </a:solidFill>
              </a:rPr>
              <a:t>HealthEquity.com/</a:t>
            </a:r>
            <a:r>
              <a:rPr lang="en-US" sz="2400" b="1" dirty="0" err="1">
                <a:solidFill>
                  <a:schemeClr val="accent1"/>
                </a:solidFill>
              </a:rPr>
              <a:t>loginhelp</a:t>
            </a:r>
            <a:endParaRPr lang="en-US" sz="2400" b="1" dirty="0">
              <a:solidFill>
                <a:schemeClr val="accent1"/>
              </a:solidFill>
            </a:endParaRPr>
          </a:p>
        </p:txBody>
      </p:sp>
      <p:grpSp>
        <p:nvGrpSpPr>
          <p:cNvPr id="5" name="Education Center Demo">
            <a:extLst>
              <a:ext uri="{FF2B5EF4-FFF2-40B4-BE49-F238E27FC236}">
                <a16:creationId xmlns:a16="http://schemas.microsoft.com/office/drawing/2014/main" id="{330C2259-8290-1424-CCB3-C693D0B1B90B}"/>
              </a:ext>
              <a:ext uri="{C183D7F6-B498-43B3-948B-1728B52AA6E4}">
                <adec:decorative xmlns:adec="http://schemas.microsoft.com/office/drawing/2017/decorative" val="1"/>
              </a:ext>
            </a:extLst>
          </p:cNvPr>
          <p:cNvGrpSpPr/>
          <p:nvPr/>
        </p:nvGrpSpPr>
        <p:grpSpPr>
          <a:xfrm>
            <a:off x="5730137" y="1140951"/>
            <a:ext cx="5683553" cy="5065776"/>
            <a:chOff x="495300" y="1241280"/>
            <a:chExt cx="5683553" cy="5065776"/>
          </a:xfrm>
        </p:grpSpPr>
        <p:pic>
          <p:nvPicPr>
            <p:cNvPr id="6" name="Monitor Image" descr="A close-up of a stack of books&#10;&#10;Description automatically generated with medium confidence">
              <a:extLst>
                <a:ext uri="{FF2B5EF4-FFF2-40B4-BE49-F238E27FC236}">
                  <a16:creationId xmlns:a16="http://schemas.microsoft.com/office/drawing/2014/main" id="{7B2727F1-E6EC-0576-A683-734227F469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1241280"/>
              <a:ext cx="5683553" cy="5065776"/>
            </a:xfrm>
            <a:prstGeom prst="rect">
              <a:avLst/>
            </a:prstGeom>
          </p:spPr>
        </p:pic>
        <p:pic>
          <p:nvPicPr>
            <p:cNvPr id="7" name="Monitor Border">
              <a:extLst>
                <a:ext uri="{FF2B5EF4-FFF2-40B4-BE49-F238E27FC236}">
                  <a16:creationId xmlns:a16="http://schemas.microsoft.com/office/drawing/2014/main" id="{2076CFE4-5C0D-80F8-CC01-5E4EA82DB4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636" y="1306885"/>
              <a:ext cx="5649864" cy="3189169"/>
            </a:xfrm>
            <a:prstGeom prst="rect">
              <a:avLst/>
            </a:prstGeom>
            <a:effectLst/>
          </p:spPr>
        </p:pic>
        <p:pic>
          <p:nvPicPr>
            <p:cNvPr id="8" name="Education Center Screenshot">
              <a:extLst>
                <a:ext uri="{FF2B5EF4-FFF2-40B4-BE49-F238E27FC236}">
                  <a16:creationId xmlns:a16="http://schemas.microsoft.com/office/drawing/2014/main" id="{62F11EC2-8CFE-7213-4898-5D5394622D1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2151" y="1554011"/>
              <a:ext cx="5281282" cy="2942044"/>
            </a:xfrm>
            <a:prstGeom prst="rect">
              <a:avLst/>
            </a:prstGeom>
          </p:spPr>
        </p:pic>
      </p:grpSp>
    </p:spTree>
    <p:extLst>
      <p:ext uri="{BB962C8B-B14F-4D97-AF65-F5344CB8AC3E}">
        <p14:creationId xmlns:p14="http://schemas.microsoft.com/office/powerpoint/2010/main" val="400312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 uri="{C183D7F6-B498-43B3-948B-1728B52AA6E4}">
                <adec:decorative xmlns:adec="http://schemas.microsoft.com/office/drawing/2017/decorative" val="1"/>
              </a:ext>
            </a:extLst>
          </p:cNvPr>
          <p:cNvSpPr/>
          <p:nvPr/>
        </p:nvSpPr>
        <p:spPr>
          <a:xfrm>
            <a:off x="0"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AAC6"/>
              </a:solidFill>
              <a:effectLst/>
              <a:uLnTx/>
              <a:uFillTx/>
              <a:latin typeface="Oswald SemiBold" panose="02000506000000020004" pitchFamily="2" charset="0"/>
              <a:ea typeface="+mn-ea"/>
              <a:cs typeface="+mn-cs"/>
            </a:endParaRPr>
          </a:p>
        </p:txBody>
      </p:sp>
      <p:sp>
        <p:nvSpPr>
          <p:cNvPr id="9" name="TextBox 8">
            <a:extLst>
              <a:ext uri="{FF2B5EF4-FFF2-40B4-BE49-F238E27FC236}">
                <a16:creationId xmlns:a16="http://schemas.microsoft.com/office/drawing/2014/main" id="{8E7F546D-835D-B84A-BACB-1763995C6885}"/>
              </a:ext>
            </a:extLst>
          </p:cNvPr>
          <p:cNvSpPr txBox="1"/>
          <p:nvPr/>
        </p:nvSpPr>
        <p:spPr>
          <a:xfrm>
            <a:off x="2187228" y="2839548"/>
            <a:ext cx="7774760" cy="1512337"/>
          </a:xfrm>
          <a:prstGeom prst="rect">
            <a:avLst/>
          </a:prstGeom>
          <a:noFill/>
        </p:spPr>
        <p:txBody>
          <a:bodyPr wrap="square" rtlCol="0">
            <a:spAutoFit/>
          </a:bodyPr>
          <a:lstStyle/>
          <a:p>
            <a:pPr marL="0" marR="0" lvl="0" indent="0" algn="ctr" defTabSz="914400" rtl="0" eaLnBrk="1" fontAlgn="auto" latinLnBrk="0" hangingPunct="1">
              <a:lnSpc>
                <a:spcPts val="7146"/>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592C82"/>
                </a:solidFill>
                <a:effectLst/>
                <a:uLnTx/>
                <a:uFillTx/>
                <a:latin typeface="Arial"/>
                <a:ea typeface="+mn-ea"/>
                <a:cs typeface="+mn-cs"/>
              </a:rPr>
              <a:t>FSA</a:t>
            </a:r>
          </a:p>
          <a:p>
            <a:pPr marL="0" marR="0" lvl="0" indent="0" algn="ctr" defTabSz="914400" rtl="0" eaLnBrk="1" fontAlgn="auto" latinLnBrk="0" hangingPunct="1">
              <a:lnSpc>
                <a:spcPts val="3813"/>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Oswald SemiBold" panose="02000506000000020004" pitchFamily="2" charset="0"/>
              <a:ea typeface="+mn-ea"/>
              <a:cs typeface="+mn-cs"/>
            </a:endParaRPr>
          </a:p>
        </p:txBody>
      </p:sp>
      <p:sp>
        <p:nvSpPr>
          <p:cNvPr id="10" name="Title 9">
            <a:extLst>
              <a:ext uri="{FF2B5EF4-FFF2-40B4-BE49-F238E27FC236}">
                <a16:creationId xmlns:a16="http://schemas.microsoft.com/office/drawing/2014/main" id="{BA9A34C8-6548-F947-9A86-DB9C39B7EFAD}"/>
              </a:ext>
            </a:extLst>
          </p:cNvPr>
          <p:cNvSpPr txBox="1">
            <a:spLocks noGrp="1"/>
          </p:cNvSpPr>
          <p:nvPr>
            <p:ph type="title" idx="4294967295"/>
          </p:nvPr>
        </p:nvSpPr>
        <p:spPr>
          <a:xfrm>
            <a:off x="2230013" y="3809043"/>
            <a:ext cx="7593241" cy="534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1600"/>
              </a:spcBef>
              <a:spcAft>
                <a:spcPts val="0"/>
              </a:spcAft>
              <a:buClrTx/>
              <a:buSzTx/>
              <a:buFontTx/>
              <a:buNone/>
              <a:tabLst/>
              <a:defRPr/>
            </a:pPr>
            <a:r>
              <a:rPr kumimoji="0" lang="en-US" sz="2667" b="1" i="0" u="none" strike="noStrike" kern="1200" cap="none" spc="0" normalizeH="0" baseline="0" noProof="0" dirty="0">
                <a:ln>
                  <a:noFill/>
                </a:ln>
                <a:solidFill>
                  <a:srgbClr val="007A96"/>
                </a:solidFill>
                <a:effectLst/>
                <a:uLnTx/>
                <a:uFillTx/>
                <a:latin typeface="Arial"/>
                <a:ea typeface="+mn-ea"/>
                <a:cs typeface="+mn-cs"/>
              </a:rPr>
              <a:t>Healthcare Flexible Spending Account</a:t>
            </a:r>
          </a:p>
        </p:txBody>
      </p:sp>
    </p:spTree>
    <p:extLst>
      <p:ext uri="{BB962C8B-B14F-4D97-AF65-F5344CB8AC3E}">
        <p14:creationId xmlns:p14="http://schemas.microsoft.com/office/powerpoint/2010/main" val="1593928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0DFF-8DF3-4C71-1332-FBDCFC1A9B5B}"/>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Step-by-step portal guides</a:t>
            </a:r>
          </a:p>
        </p:txBody>
      </p:sp>
      <p:sp>
        <p:nvSpPr>
          <p:cNvPr id="4" name="Text Placeholder 3">
            <a:extLst>
              <a:ext uri="{FF2B5EF4-FFF2-40B4-BE49-F238E27FC236}">
                <a16:creationId xmlns:a16="http://schemas.microsoft.com/office/drawing/2014/main" id="{3E7CDCF6-1044-84CE-DE41-68D19D9E3F7B}"/>
              </a:ext>
            </a:extLst>
          </p:cNvPr>
          <p:cNvSpPr>
            <a:spLocks noGrp="1"/>
          </p:cNvSpPr>
          <p:nvPr>
            <p:ph type="body" sz="quarter" idx="13"/>
          </p:nvPr>
        </p:nvSpPr>
        <p:spPr>
          <a:xfrm>
            <a:off x="853443" y="2904064"/>
            <a:ext cx="5337384" cy="1158715"/>
          </a:xfrm>
        </p:spPr>
        <p:txBody>
          <a:bodyPr/>
          <a:lstStyle/>
          <a:p>
            <a:pPr marL="0" indent="0">
              <a:buNone/>
            </a:pPr>
            <a:r>
              <a:rPr lang="en-US" dirty="0">
                <a:latin typeface="Arial" panose="020B0604020202020204" pitchFamily="34" charset="0"/>
                <a:cs typeface="Arial" panose="020B0604020202020204" pitchFamily="34" charset="0"/>
              </a:rPr>
              <a:t>TIP: You can launch on-screen step-by-step tutorials by clicking the Get Help button in the bottom right of the screen</a:t>
            </a:r>
          </a:p>
        </p:txBody>
      </p:sp>
      <p:sp>
        <p:nvSpPr>
          <p:cNvPr id="3" name="Content Placeholder 2">
            <a:extLst>
              <a:ext uri="{FF2B5EF4-FFF2-40B4-BE49-F238E27FC236}">
                <a16:creationId xmlns:a16="http://schemas.microsoft.com/office/drawing/2014/main" id="{6D0A23AF-6262-9F91-F44F-0C32669B5574}"/>
              </a:ext>
            </a:extLst>
          </p:cNvPr>
          <p:cNvSpPr>
            <a:spLocks noGrp="1"/>
          </p:cNvSpPr>
          <p:nvPr>
            <p:ph sz="quarter" idx="11"/>
          </p:nvPr>
        </p:nvSpPr>
        <p:spPr>
          <a:xfrm>
            <a:off x="853442" y="6527363"/>
            <a:ext cx="10611137" cy="141064"/>
          </a:xfrm>
        </p:spPr>
        <p:txBody>
          <a:bodyPr/>
          <a:lstStyle/>
          <a:p>
            <a:r>
              <a:rPr lang="en-US" sz="1067" dirty="0">
                <a:latin typeface="Arial" panose="020B0604020202020204" pitchFamily="34" charset="0"/>
                <a:cs typeface="Arial" panose="020B0604020202020204" pitchFamily="34" charset="0"/>
              </a:rPr>
              <a:t>The example(s) used is (are) for illustrative purposes only. </a:t>
            </a:r>
          </a:p>
        </p:txBody>
      </p:sp>
      <p:grpSp>
        <p:nvGrpSpPr>
          <p:cNvPr id="12" name="Group 11">
            <a:extLst>
              <a:ext uri="{FF2B5EF4-FFF2-40B4-BE49-F238E27FC236}">
                <a16:creationId xmlns:a16="http://schemas.microsoft.com/office/drawing/2014/main" id="{A1D0F6C4-8785-0485-932C-C4B4E8116D65}"/>
              </a:ext>
              <a:ext uri="{C183D7F6-B498-43B3-948B-1728B52AA6E4}">
                <adec:decorative xmlns:adec="http://schemas.microsoft.com/office/drawing/2017/decorative" val="1"/>
              </a:ext>
            </a:extLst>
          </p:cNvPr>
          <p:cNvGrpSpPr/>
          <p:nvPr/>
        </p:nvGrpSpPr>
        <p:grpSpPr>
          <a:xfrm>
            <a:off x="6649806" y="1275733"/>
            <a:ext cx="4957455" cy="4418601"/>
            <a:chOff x="4974654" y="1075169"/>
            <a:chExt cx="3718091" cy="3313951"/>
          </a:xfrm>
        </p:grpSpPr>
        <p:grpSp>
          <p:nvGrpSpPr>
            <p:cNvPr id="5" name="Education Center Demo">
              <a:extLst>
                <a:ext uri="{FF2B5EF4-FFF2-40B4-BE49-F238E27FC236}">
                  <a16:creationId xmlns:a16="http://schemas.microsoft.com/office/drawing/2014/main" id="{E2586F9F-49AF-F597-CAA8-619311284F1C}"/>
                </a:ext>
              </a:extLst>
            </p:cNvPr>
            <p:cNvGrpSpPr/>
            <p:nvPr/>
          </p:nvGrpSpPr>
          <p:grpSpPr>
            <a:xfrm>
              <a:off x="4974654" y="1075169"/>
              <a:ext cx="3718091" cy="3313951"/>
              <a:chOff x="495300" y="1241280"/>
              <a:chExt cx="5683553" cy="5065776"/>
            </a:xfrm>
          </p:grpSpPr>
          <p:pic>
            <p:nvPicPr>
              <p:cNvPr id="6" name="Monitor Image" descr="A close-up of a stack of books&#10;&#10;Description automatically generated with medium confidence">
                <a:extLst>
                  <a:ext uri="{FF2B5EF4-FFF2-40B4-BE49-F238E27FC236}">
                    <a16:creationId xmlns:a16="http://schemas.microsoft.com/office/drawing/2014/main" id="{572546D0-6EA1-C564-1866-F8B4E7BBA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 y="1241280"/>
                <a:ext cx="5683553" cy="5065776"/>
              </a:xfrm>
              <a:prstGeom prst="rect">
                <a:avLst/>
              </a:prstGeom>
            </p:spPr>
          </p:pic>
          <p:pic>
            <p:nvPicPr>
              <p:cNvPr id="7" name="Monitor Border">
                <a:extLst>
                  <a:ext uri="{FF2B5EF4-FFF2-40B4-BE49-F238E27FC236}">
                    <a16:creationId xmlns:a16="http://schemas.microsoft.com/office/drawing/2014/main" id="{564E22DE-FEDD-263F-34FD-82314F4826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9636" y="1306885"/>
                <a:ext cx="5649864" cy="3189169"/>
              </a:xfrm>
              <a:prstGeom prst="rect">
                <a:avLst/>
              </a:prstGeom>
              <a:effectLst/>
            </p:spPr>
          </p:pic>
          <p:pic>
            <p:nvPicPr>
              <p:cNvPr id="8" name="Education Center Screenshot">
                <a:extLst>
                  <a:ext uri="{FF2B5EF4-FFF2-40B4-BE49-F238E27FC236}">
                    <a16:creationId xmlns:a16="http://schemas.microsoft.com/office/drawing/2014/main" id="{0289B11E-BCA0-4180-1E05-E77F2A7FF6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2151" y="1554010"/>
                <a:ext cx="5281282" cy="2942044"/>
              </a:xfrm>
              <a:prstGeom prst="rect">
                <a:avLst/>
              </a:prstGeom>
            </p:spPr>
          </p:pic>
        </p:grpSp>
        <p:pic>
          <p:nvPicPr>
            <p:cNvPr id="11" name="Picture 10">
              <a:extLst>
                <a:ext uri="{FF2B5EF4-FFF2-40B4-BE49-F238E27FC236}">
                  <a16:creationId xmlns:a16="http://schemas.microsoft.com/office/drawing/2014/main" id="{3FC9C811-F51D-41E5-68C9-D6A82800548E}"/>
                </a:ext>
              </a:extLst>
            </p:cNvPr>
            <p:cNvPicPr/>
            <p:nvPr/>
          </p:nvPicPr>
          <p:blipFill rotWithShape="1">
            <a:blip r:embed="rId6" cstate="screen">
              <a:extLst>
                <a:ext uri="{28A0092B-C50C-407E-A947-70E740481C1C}">
                  <a14:useLocalDpi xmlns:a14="http://schemas.microsoft.com/office/drawing/2010/main"/>
                </a:ext>
              </a:extLst>
            </a:blip>
            <a:srcRect b="-2284"/>
            <a:stretch/>
          </p:blipFill>
          <p:spPr>
            <a:xfrm>
              <a:off x="5112809" y="1197309"/>
              <a:ext cx="3454932" cy="2018250"/>
            </a:xfrm>
            <a:prstGeom prst="rect">
              <a:avLst/>
            </a:prstGeom>
          </p:spPr>
        </p:pic>
      </p:grpSp>
    </p:spTree>
    <p:extLst>
      <p:ext uri="{BB962C8B-B14F-4D97-AF65-F5344CB8AC3E}">
        <p14:creationId xmlns:p14="http://schemas.microsoft.com/office/powerpoint/2010/main" val="2919690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26" name="Title 2">
            <a:extLst>
              <a:ext uri="{FF2B5EF4-FFF2-40B4-BE49-F238E27FC236}">
                <a16:creationId xmlns:a16="http://schemas.microsoft.com/office/drawing/2014/main" id="{67C485EE-6ED9-1A1E-5B25-92B897CD1244}"/>
              </a:ext>
            </a:extLst>
          </p:cNvPr>
          <p:cNvSpPr txBox="1">
            <a:spLocks/>
          </p:cNvSpPr>
          <p:nvPr/>
        </p:nvSpPr>
        <p:spPr>
          <a:xfrm>
            <a:off x="646696" y="1532927"/>
            <a:ext cx="958437"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890942" y="1670623"/>
            <a:ext cx="2593372"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Enrollment dates: October 1, 2024 - </a:t>
            </a:r>
            <a:b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b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October 31,  2024, at 4:45 pm</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Enroll here: </a:t>
            </a:r>
            <a:b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br>
            <a:r>
              <a:rPr lang="en-US" sz="1600" b="0" i="0" dirty="0">
                <a:solidFill>
                  <a:srgbClr val="0070C0"/>
                </a:solidFill>
                <a:effectLst/>
                <a:latin typeface="Arial" panose="020B0604020202020204" pitchFamily="34" charset="0"/>
              </a:rPr>
              <a:t>aub.ie/</a:t>
            </a:r>
            <a:r>
              <a:rPr lang="en-US" sz="1600" b="0" i="0" dirty="0" err="1">
                <a:solidFill>
                  <a:srgbClr val="0070C0"/>
                </a:solidFill>
                <a:effectLst/>
                <a:latin typeface="Arial" panose="020B0604020202020204" pitchFamily="34" charset="0"/>
              </a:rPr>
              <a:t>oe</a:t>
            </a:r>
            <a:endParaRPr lang="en-US" sz="1400" b="0" i="0" dirty="0">
              <a:solidFill>
                <a:srgbClr val="0070C0"/>
              </a:solidFill>
              <a:effectLst/>
              <a:latin typeface="Arial" panose="020B0604020202020204" pitchFamily="34" charset="0"/>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Choose election amount for the year for FSA accounts</a:t>
            </a:r>
          </a:p>
        </p:txBody>
      </p:sp>
      <p:sp>
        <p:nvSpPr>
          <p:cNvPr id="32" name="Title 2">
            <a:extLst>
              <a:ext uri="{FF2B5EF4-FFF2-40B4-BE49-F238E27FC236}">
                <a16:creationId xmlns:a16="http://schemas.microsoft.com/office/drawing/2014/main" id="{240E3105-4AB4-BD26-DD38-3A53502E2D43}"/>
              </a:ext>
            </a:extLst>
          </p:cNvPr>
          <p:cNvSpPr txBox="1">
            <a:spLocks/>
          </p:cNvSpPr>
          <p:nvPr/>
        </p:nvSpPr>
        <p:spPr>
          <a:xfrm>
            <a:off x="4325474" y="1532927"/>
            <a:ext cx="884626"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5473897" y="1670623"/>
            <a:ext cx="2068011"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Pre-tax </a:t>
            </a:r>
            <a:br>
              <a:rPr kumimoji="0" lang="en-US" sz="1500" b="0" i="0" u="none" strike="noStrike" kern="1200" cap="none" spc="0" normalizeH="0" baseline="0" noProof="0" dirty="0">
                <a:ln>
                  <a:noFill/>
                </a:ln>
                <a:solidFill>
                  <a:srgbClr val="2A2C2C"/>
                </a:solidFill>
                <a:effectLst/>
                <a:uLnTx/>
                <a:uFillTx/>
                <a:latin typeface="Arial"/>
                <a:ea typeface="+mn-ea"/>
                <a:cs typeface="+mn-cs"/>
              </a:rPr>
            </a:br>
            <a:r>
              <a:rPr kumimoji="0" lang="en-US" sz="1500" b="0" i="0" u="none" strike="noStrike" kern="1200" cap="none" spc="0" normalizeH="0" baseline="0" noProof="0" dirty="0">
                <a:ln>
                  <a:noFill/>
                </a:ln>
                <a:solidFill>
                  <a:srgbClr val="2A2C2C"/>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Amount withheld from each paycheck is typically equal</a:t>
            </a:r>
          </a:p>
        </p:txBody>
      </p:sp>
      <p:sp>
        <p:nvSpPr>
          <p:cNvPr id="37" name="Title 2">
            <a:extLst>
              <a:ext uri="{FF2B5EF4-FFF2-40B4-BE49-F238E27FC236}">
                <a16:creationId xmlns:a16="http://schemas.microsoft.com/office/drawing/2014/main" id="{5CC2D513-3A9F-EE8A-EC36-9CBBB5EF6CA2}"/>
              </a:ext>
            </a:extLst>
          </p:cNvPr>
          <p:cNvSpPr txBox="1">
            <a:spLocks/>
          </p:cNvSpPr>
          <p:nvPr/>
        </p:nvSpPr>
        <p:spPr>
          <a:xfrm>
            <a:off x="7527418" y="1532927"/>
            <a:ext cx="884626" cy="340925"/>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8675841" y="1670623"/>
            <a:ext cx="2869459" cy="3219003"/>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a:rPr>
              <a:t>Register and login at www</a:t>
            </a:r>
            <a:r>
              <a:rPr kumimoji="0" lang="en-US" sz="1500" b="0" i="0" u="none" strike="noStrike" kern="1200" cap="none" spc="0" normalizeH="0" baseline="0" noProof="0" dirty="0">
                <a:ln>
                  <a:noFill/>
                </a:ln>
                <a:solidFill>
                  <a:srgbClr val="2A2C2C"/>
                </a:solidFill>
                <a:effectLst/>
                <a:uLnTx/>
                <a:uFillTx/>
                <a:latin typeface="Arial"/>
                <a:ea typeface="+mn-lt"/>
                <a:cs typeface="Arial"/>
              </a:rPr>
              <a:t>.HealthEquity.com/login</a:t>
            </a:r>
            <a:endParaRPr kumimoji="0" lang="en-US" sz="1500" b="0" i="0" u="none" strike="noStrike" kern="1200" cap="none" spc="0" normalizeH="0" baseline="30000" noProof="0" dirty="0">
              <a:ln>
                <a:noFill/>
              </a:ln>
              <a:solidFill>
                <a:srgbClr val="2A2C2C"/>
              </a:solidFill>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Submit for reimbursement via the HealthEquity online tool or mobile app</a:t>
            </a:r>
            <a:r>
              <a:rPr kumimoji="0" lang="en-US" sz="1500" b="0" i="0" u="none" strike="noStrike" kern="1200" cap="none" spc="0" normalizeH="0" baseline="30000" noProof="0" dirty="0">
                <a:ln>
                  <a:noFill/>
                </a:ln>
                <a:solidFill>
                  <a:srgbClr val="2A2C2C"/>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solidFill>
                  <a:srgbClr val="2A2C2C"/>
                </a:solidFill>
                <a:effectLst/>
                <a:uLnTx/>
                <a:uFillTx/>
                <a:latin typeface="Arial"/>
                <a:ea typeface="+mn-ea"/>
                <a:cs typeface="+mn-cs"/>
              </a:rPr>
              <a:t>Remember to save </a:t>
            </a:r>
            <a:br>
              <a:rPr kumimoji="0" lang="en-US" sz="1500" b="0" i="0" u="none" strike="noStrike" kern="1200" cap="none" spc="0" normalizeH="0" baseline="0" noProof="0" dirty="0">
                <a:ln>
                  <a:noFill/>
                </a:ln>
                <a:solidFill>
                  <a:srgbClr val="2A2C2C"/>
                </a:solidFill>
                <a:effectLst/>
                <a:uLnTx/>
                <a:uFillTx/>
                <a:latin typeface="Arial"/>
                <a:ea typeface="+mn-ea"/>
                <a:cs typeface="+mn-cs"/>
              </a:rPr>
            </a:br>
            <a:r>
              <a:rPr kumimoji="0" lang="en-US" sz="1500" b="0" i="0" u="none" strike="noStrike" kern="1200" cap="none" spc="0" normalizeH="0" baseline="0" noProof="0" dirty="0">
                <a:ln>
                  <a:noFill/>
                </a:ln>
                <a:solidFill>
                  <a:srgbClr val="2A2C2C"/>
                </a:solidFill>
                <a:effectLst/>
                <a:uLnTx/>
                <a:uFillTx/>
                <a:latin typeface="Arial"/>
                <a:ea typeface="+mn-ea"/>
                <a:cs typeface="+mn-cs"/>
              </a:rPr>
              <a:t>all receipts</a:t>
            </a:r>
            <a:endParaRPr kumimoji="0" lang="en-US" sz="1500" b="0" i="0" u="none" strike="noStrike" kern="1200" cap="none" spc="0" normalizeH="0" baseline="0" noProof="0" dirty="0">
              <a:ln>
                <a:noFill/>
              </a:ln>
              <a:solidFill>
                <a:srgbClr val="2A2C2C"/>
              </a:solidFill>
              <a:effectLst/>
              <a:uLnTx/>
              <a:uFillTx/>
              <a:latin typeface="Arial"/>
              <a:ea typeface="+mn-ea"/>
              <a:cs typeface="Arial"/>
            </a:endParaRP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a:xfrm>
            <a:off x="853017" y="6531734"/>
            <a:ext cx="10744200" cy="180562"/>
          </a:xfrm>
        </p:spPr>
        <p:txBody>
          <a:bodyPr/>
          <a:lstStyle/>
          <a:p>
            <a:r>
              <a:rPr lang="en-US" sz="1000" b="0" i="0" u="none" strike="noStrike" baseline="30000">
                <a:solidFill>
                  <a:srgbClr val="2A2C2C"/>
                </a:solidFill>
                <a:effectLst/>
                <a:latin typeface="Arial" panose="020B0604020202020204" pitchFamily="34" charset="0"/>
              </a:rPr>
              <a:t>1</a:t>
            </a:r>
            <a:r>
              <a:rPr lang="en-US" sz="1000" b="0" i="0" u="none" strike="noStrike">
                <a:solidFill>
                  <a:srgbClr val="2A2C2C"/>
                </a:solidFill>
                <a:effectLst/>
                <a:latin typeface="Arial" panose="020B0604020202020204" pitchFamily="34" charset="0"/>
              </a:rPr>
              <a:t>Accounts must be activated via the HealthEquity website  in order to use the mobile app.</a:t>
            </a:r>
            <a:endParaRPr lang="en-US" sz="1000"/>
          </a:p>
        </p:txBody>
      </p:sp>
      <p:sp>
        <p:nvSpPr>
          <p:cNvPr id="15" name="TextBox 14">
            <a:extLst>
              <a:ext uri="{FF2B5EF4-FFF2-40B4-BE49-F238E27FC236}">
                <a16:creationId xmlns:a16="http://schemas.microsoft.com/office/drawing/2014/main" id="{1FDBDE82-A86B-927B-413A-A1533674F49F}"/>
              </a:ext>
              <a:ext uri="{C183D7F6-B498-43B3-948B-1728B52AA6E4}">
                <adec:decorative xmlns:adec="http://schemas.microsoft.com/office/drawing/2017/decorative" val="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 uri="{C183D7F6-B498-43B3-948B-1728B52AA6E4}">
                <adec:decorative xmlns:adec="http://schemas.microsoft.com/office/drawing/2017/decorative" val="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cxnSp>
        <p:nvCxnSpPr>
          <p:cNvPr id="25" name="Straight Connector 24">
            <a:extLst>
              <a:ext uri="{FF2B5EF4-FFF2-40B4-BE49-F238E27FC236}">
                <a16:creationId xmlns:a16="http://schemas.microsoft.com/office/drawing/2014/main" id="{7E248AAA-F3EE-D7E2-76CC-93078BA3A70E}"/>
              </a:ext>
              <a:ext uri="{C183D7F6-B498-43B3-948B-1728B52AA6E4}">
                <adec:decorative xmlns:adec="http://schemas.microsoft.com/office/drawing/2017/decorative" val="1"/>
              </a:ext>
            </a:extLst>
          </p:cNvPr>
          <p:cNvCxnSpPr>
            <a:cxnSpLocks/>
          </p:cNvCxnSpPr>
          <p:nvPr/>
        </p:nvCxnSpPr>
        <p:spPr>
          <a:xfrm>
            <a:off x="1491358" y="1770342"/>
            <a:ext cx="0" cy="3844395"/>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AC09D5-7F60-928E-3F96-D40953A8AAB7}"/>
              </a:ext>
              <a:ext uri="{C183D7F6-B498-43B3-948B-1728B52AA6E4}">
                <adec:decorative xmlns:adec="http://schemas.microsoft.com/office/drawing/2017/decorative" val="1"/>
              </a:ext>
            </a:extLst>
          </p:cNvPr>
          <p:cNvCxnSpPr>
            <a:cxnSpLocks/>
          </p:cNvCxnSpPr>
          <p:nvPr/>
        </p:nvCxnSpPr>
        <p:spPr>
          <a:xfrm>
            <a:off x="5240348" y="1770342"/>
            <a:ext cx="0" cy="3844396"/>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9F00611-ECF2-F010-32BE-4ADBA56EB906}"/>
              </a:ext>
              <a:ext uri="{C183D7F6-B498-43B3-948B-1728B52AA6E4}">
                <adec:decorative xmlns:adec="http://schemas.microsoft.com/office/drawing/2017/decorative" val="1"/>
              </a:ext>
            </a:extLst>
          </p:cNvPr>
          <p:cNvCxnSpPr>
            <a:cxnSpLocks/>
          </p:cNvCxnSpPr>
          <p:nvPr/>
        </p:nvCxnSpPr>
        <p:spPr>
          <a:xfrm>
            <a:off x="8414156" y="1770342"/>
            <a:ext cx="0" cy="3844395"/>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662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pic>
        <p:nvPicPr>
          <p:cNvPr id="4" name="Picture Placeholder 14">
            <a:extLst>
              <a:ext uri="{FF2B5EF4-FFF2-40B4-BE49-F238E27FC236}">
                <a16:creationId xmlns:a16="http://schemas.microsoft.com/office/drawing/2014/main" id="{D658C515-9675-BC0B-26F8-10BDB9DE0F5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13" name="Title 9">
            <a:extLst>
              <a:ext uri="{FF2B5EF4-FFF2-40B4-BE49-F238E27FC236}">
                <a16:creationId xmlns:a16="http://schemas.microsoft.com/office/drawing/2014/main" id="{86B81AA6-E3FF-250A-DE1D-EA5E8AA47179}"/>
              </a:ext>
            </a:extLst>
          </p:cNvPr>
          <p:cNvSpPr txBox="1">
            <a:spLocks noGrp="1"/>
          </p:cNvSpPr>
          <p:nvPr>
            <p:ph type="title" idx="4294967295"/>
          </p:nvPr>
        </p:nvSpPr>
        <p:spPr>
          <a:xfrm>
            <a:off x="797978" y="134725"/>
            <a:ext cx="7288747" cy="999376"/>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Four avenues for Questions:</a:t>
            </a:r>
            <a:endParaRPr kumimoji="0" lang="en-US" sz="360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Arial" pitchFamily="34" charset="0"/>
              </a:rPr>
              <a:t>Copyright © 2023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9" name="Rectangle 8">
            <a:extLst>
              <a:ext uri="{FF2B5EF4-FFF2-40B4-BE49-F238E27FC236}">
                <a16:creationId xmlns:a16="http://schemas.microsoft.com/office/drawing/2014/main" id="{D819BC16-D058-F692-9E11-22E777BAB423}"/>
              </a:ext>
              <a:ext uri="{C183D7F6-B498-43B3-948B-1728B52AA6E4}">
                <adec:decorative xmlns:adec="http://schemas.microsoft.com/office/drawing/2017/decorative" val="1"/>
              </a:ext>
            </a:extLst>
          </p:cNvPr>
          <p:cNvSpPr/>
          <p:nvPr/>
        </p:nvSpPr>
        <p:spPr>
          <a:xfrm>
            <a:off x="2557169" y="1936842"/>
            <a:ext cx="4883291" cy="43067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 uri="{C183D7F6-B498-43B3-948B-1728B52AA6E4}">
                <adec:decorative xmlns:adec="http://schemas.microsoft.com/office/drawing/2017/decorative" val="1"/>
              </a:ext>
            </a:extLst>
          </p:cNvPr>
          <p:cNvSpPr/>
          <p:nvPr/>
        </p:nvSpPr>
        <p:spPr>
          <a:xfrm>
            <a:off x="2433131" y="1936842"/>
            <a:ext cx="4883291" cy="4306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56044" y="2322985"/>
            <a:ext cx="6518540" cy="4306795"/>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Member Service available 24/7</a:t>
            </a:r>
          </a:p>
          <a:p>
            <a:pPr marL="0" indent="0">
              <a:buNone/>
              <a:defRPr/>
            </a:pPr>
            <a:endPar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a:p>
            <a:pPr>
              <a:defRPr/>
            </a:pPr>
            <a:r>
              <a:rPr lang="en-US" sz="2400" dirty="0">
                <a:solidFill>
                  <a:srgbClr val="2A2C2C"/>
                </a:solidFill>
                <a:latin typeface="Arial" panose="020B0604020202020204" pitchFamily="34" charset="0"/>
                <a:cs typeface="Arial" panose="020B0604020202020204" pitchFamily="34" charset="0"/>
              </a:rPr>
              <a:t>Schedule an appointment with the Benefit Enrollers</a:t>
            </a:r>
          </a:p>
          <a:p>
            <a:pPr>
              <a:defRPr/>
            </a:pPr>
            <a:r>
              <a:rPr lang="en-US" sz="2400" dirty="0">
                <a:solidFill>
                  <a:srgbClr val="2A2C2C"/>
                </a:solidFill>
                <a:latin typeface="Arial" panose="020B0604020202020204" pitchFamily="34" charset="0"/>
                <a:cs typeface="Arial" panose="020B0604020202020204" pitchFamily="34" charset="0"/>
              </a:rPr>
              <a:t>Visit </a:t>
            </a:r>
            <a:r>
              <a:rPr lang="en-US" sz="2400" dirty="0">
                <a:solidFill>
                  <a:schemeClr val="accent1"/>
                </a:solidFill>
                <a:latin typeface="Arial" panose="020B0604020202020204" pitchFamily="34" charset="0"/>
                <a:cs typeface="Arial" panose="020B0604020202020204" pitchFamily="34" charset="0"/>
              </a:rPr>
              <a:t>aub.ie/</a:t>
            </a:r>
            <a:r>
              <a:rPr lang="en-US" sz="2400" dirty="0" err="1">
                <a:solidFill>
                  <a:schemeClr val="accent1"/>
                </a:solidFill>
                <a:latin typeface="Arial" panose="020B0604020202020204" pitchFamily="34" charset="0"/>
                <a:cs typeface="Arial" panose="020B0604020202020204" pitchFamily="34" charset="0"/>
              </a:rPr>
              <a:t>oe</a:t>
            </a:r>
            <a:r>
              <a:rPr lang="en-US" sz="2400" dirty="0">
                <a:solidFill>
                  <a:schemeClr val="accent1"/>
                </a:solidFill>
                <a:latin typeface="Arial" panose="020B0604020202020204" pitchFamily="34" charset="0"/>
                <a:cs typeface="Arial" panose="020B0604020202020204" pitchFamily="34" charset="0"/>
              </a:rPr>
              <a:t> </a:t>
            </a:r>
            <a:r>
              <a:rPr lang="en-US" sz="2400" dirty="0">
                <a:solidFill>
                  <a:srgbClr val="2A2C2C"/>
                </a:solidFill>
                <a:latin typeface="Arial" panose="020B0604020202020204" pitchFamily="34" charset="0"/>
                <a:cs typeface="Arial" panose="020B0604020202020204" pitchFamily="34" charset="0"/>
              </a:rPr>
              <a:t>for Open Enrollment info</a:t>
            </a:r>
          </a:p>
          <a:p>
            <a:pPr marL="0" indent="0">
              <a:buNone/>
              <a:defRPr/>
            </a:pPr>
            <a:endParaRPr kumimoji="0" lang="en-US" sz="24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969497" y="2799513"/>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dirty="0">
                <a:ln>
                  <a:noFill/>
                </a:ln>
                <a:solidFill>
                  <a:srgbClr val="007F93"/>
                </a:solidFill>
                <a:effectLst/>
                <a:uLnTx/>
                <a:uFillTx/>
                <a:latin typeface="Arial" panose="020B0604020202020204" pitchFamily="34" charset="0"/>
                <a:ea typeface="+mn-ea"/>
                <a:cs typeface="Arial" panose="020B0604020202020204" pitchFamily="34" charset="0"/>
              </a:rPr>
              <a:t>866.735.8195​  </a:t>
            </a:r>
            <a:r>
              <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r>
              <a:rPr lang="en-US" sz="2400" b="0" i="0" dirty="0">
                <a:solidFill>
                  <a:srgbClr val="007A96"/>
                </a:solidFill>
                <a:effectLst/>
                <a:latin typeface="Arial" panose="020B0604020202020204" pitchFamily="34" charset="0"/>
              </a:rPr>
              <a:t>learn.healthequity.com</a:t>
            </a:r>
            <a:endParaRPr kumimoji="0" lang="en-US" sz="24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F1CD53B-4697-7B65-1F58-30FED9CA3ECD}"/>
              </a:ext>
              <a:ext uri="{C183D7F6-B498-43B3-948B-1728B52AA6E4}">
                <adec:decorative xmlns:adec="http://schemas.microsoft.com/office/drawing/2017/decorative" val="1"/>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6" name="Title 6">
            <a:extLst>
              <a:ext uri="{FF2B5EF4-FFF2-40B4-BE49-F238E27FC236}">
                <a16:creationId xmlns:a16="http://schemas.microsoft.com/office/drawing/2014/main" id="{B0B8FB8B-C8A7-6276-54C3-F358829849DB}"/>
              </a:ext>
            </a:extLst>
          </p:cNvPr>
          <p:cNvSpPr txBox="1">
            <a:spLocks noGrp="1"/>
          </p:cNvSpPr>
          <p:nvPr>
            <p:ph type="title" idx="4294967295"/>
          </p:nvPr>
        </p:nvSpPr>
        <p:spPr>
          <a:xfrm>
            <a:off x="842925" y="365761"/>
            <a:ext cx="5213135" cy="13830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50" b="1" i="0" u="none" strike="noStrike" kern="1200" cap="none" spc="0" normalizeH="0" baseline="0" noProof="0" dirty="0">
                <a:ln>
                  <a:noFill/>
                </a:ln>
                <a:solidFill>
                  <a:srgbClr val="4F2883"/>
                </a:solidFill>
                <a:effectLst/>
                <a:uLnTx/>
                <a:uFillTx/>
                <a:latin typeface="Arial" panose="020B0604020202020204" pitchFamily="34" charset="0"/>
                <a:ea typeface="+mj-ea"/>
                <a:cs typeface="Arial" panose="020B0604020202020204" pitchFamily="34" charset="0"/>
              </a:rPr>
              <a:t>Get more flexibility with you FSA</a:t>
            </a:r>
          </a:p>
        </p:txBody>
      </p:sp>
      <p:sp>
        <p:nvSpPr>
          <p:cNvPr id="18" name="Content Placeholder 7">
            <a:extLst>
              <a:ext uri="{FF2B5EF4-FFF2-40B4-BE49-F238E27FC236}">
                <a16:creationId xmlns:a16="http://schemas.microsoft.com/office/drawing/2014/main" id="{BD45B15E-9350-4C2E-E4FD-A812A8A62E5E}"/>
              </a:ext>
              <a:ext uri="{C183D7F6-B498-43B3-948B-1728B52AA6E4}">
                <adec:decorative xmlns:adec="http://schemas.microsoft.com/office/drawing/2017/decorative" val="1"/>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267"/>
              </a:spcAft>
              <a:buClrTx/>
              <a:buSzTx/>
              <a:buFont typeface="Wingdings" pitchFamily="2" charset="2"/>
              <a:buNone/>
              <a:tabLst/>
              <a:defRPr/>
            </a:pPr>
            <a:endParaRPr kumimoji="0" lang="en-US" sz="800" b="0" i="0" u="none" strike="noStrike" kern="1200" cap="none" spc="0" normalizeH="0" baseline="0" noProof="0">
              <a:ln>
                <a:noFill/>
              </a:ln>
              <a:solidFill>
                <a:srgbClr val="2A2C2C">
                  <a:lumMod val="75000"/>
                  <a:lumOff val="25000"/>
                </a:srgbClr>
              </a:solidFill>
              <a:effectLst/>
              <a:uLnTx/>
              <a:uFillTx/>
              <a:latin typeface="Neue Haas Grotesk Text Pro Regular"/>
              <a:ea typeface="+mn-ea"/>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Access annual contribution amount on day one  </a:t>
            </a: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Fast, hassle-free payments and reimbursement</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r>
              <a:rPr kumimoji="0" lang="en-US" sz="2000" b="0" i="0" u="none" strike="noStrike" kern="1200" cap="none" spc="0" normalizeH="0" baseline="0" noProof="0">
                <a:ln>
                  <a:noFill/>
                </a:ln>
                <a:solidFill>
                  <a:srgbClr val="2A2C2C"/>
                </a:solidFill>
                <a:effectLst/>
                <a:uLnTx/>
                <a:uFillTx/>
                <a:latin typeface="Arial" panose="020B0604020202020204" pitchFamily="34" charset="0"/>
                <a:ea typeface="Verdana"/>
                <a:cs typeface="Arial" panose="020B0604020202020204" pitchFamily="34" charset="0"/>
              </a:rPr>
              <a:t>Pay for your spouse and eligible dependents too</a:t>
            </a:r>
          </a:p>
          <a:p>
            <a:pPr marL="287338" marR="0" lvl="0" indent="-277813" algn="l" defTabSz="609570" rtl="0" eaLnBrk="1" fontAlgn="auto" latinLnBrk="0" hangingPunct="1">
              <a:lnSpc>
                <a:spcPct val="130000"/>
              </a:lnSpc>
              <a:spcBef>
                <a:spcPts val="0"/>
              </a:spcBef>
              <a:spcAft>
                <a:spcPts val="800"/>
              </a:spcAft>
              <a:buClr>
                <a:srgbClr val="007F93"/>
              </a:buClr>
              <a:buSzTx/>
              <a:buFont typeface="Wingdings" pitchFamily="2" charset="2"/>
              <a:buChar char="ü"/>
              <a:tabLst/>
              <a:defRPr/>
            </a:pPr>
            <a:endParaRPr kumimoji="0" lang="en-US" sz="2400" b="0" i="0" u="none" strike="noStrike" kern="1200" cap="none" spc="0" normalizeH="0" baseline="0" noProof="0">
              <a:ln>
                <a:noFill/>
              </a:ln>
              <a:solidFill>
                <a:srgbClr val="2A2C2C"/>
              </a:solidFill>
              <a:effectLst/>
              <a:uLnTx/>
              <a:uFillTx/>
              <a:latin typeface="Neue Haas Grotesk Text Pro Regular"/>
              <a:ea typeface="+mn-ea"/>
              <a:cs typeface="Arial"/>
            </a:endParaRPr>
          </a:p>
        </p:txBody>
      </p:sp>
    </p:spTree>
    <p:extLst>
      <p:ext uri="{BB962C8B-B14F-4D97-AF65-F5344CB8AC3E}">
        <p14:creationId xmlns:p14="http://schemas.microsoft.com/office/powerpoint/2010/main" val="191571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dirty="0">
                <a:solidFill>
                  <a:srgbClr val="592C82"/>
                </a:solidFill>
                <a:latin typeface="+mn-lt"/>
                <a:cs typeface="Arial"/>
              </a:rPr>
              <a:t>Tax-free spending on eligible expenses</a:t>
            </a:r>
            <a:endParaRPr lang="en-US" sz="3600" dirty="0">
              <a:latin typeface="+mn-lt"/>
            </a:endParaRPr>
          </a:p>
        </p:txBody>
      </p:sp>
      <p:sp>
        <p:nvSpPr>
          <p:cNvPr id="11" name="Title 2">
            <a:extLst>
              <a:ext uri="{FF2B5EF4-FFF2-40B4-BE49-F238E27FC236}">
                <a16:creationId xmlns:a16="http://schemas.microsoft.com/office/drawing/2014/main" id="{5D6A1924-8626-D5DA-E00B-D2A92EEC1716}"/>
              </a:ext>
            </a:extLst>
          </p:cNvPr>
          <p:cNvSpPr txBox="1">
            <a:spLocks/>
          </p:cNvSpPr>
          <p:nvPr/>
        </p:nvSpPr>
        <p:spPr>
          <a:xfrm>
            <a:off x="1598665"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7F93"/>
                </a:solidFill>
                <a:effectLst/>
                <a:uLnTx/>
                <a:uFillTx/>
                <a:latin typeface="Arial"/>
                <a:ea typeface="+mj-ea"/>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584380"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Doctor visits</a:t>
            </a:r>
            <a:b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b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and copays</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Hospital services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4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Telehealth </a:t>
            </a:r>
          </a:p>
        </p:txBody>
      </p:sp>
      <p:sp>
        <p:nvSpPr>
          <p:cNvPr id="15" name="Title 2">
            <a:extLst>
              <a:ext uri="{FF2B5EF4-FFF2-40B4-BE49-F238E27FC236}">
                <a16:creationId xmlns:a16="http://schemas.microsoft.com/office/drawing/2014/main" id="{7193CC92-2C87-3998-8658-6D1F4092141C}"/>
              </a:ext>
            </a:extLst>
          </p:cNvPr>
          <p:cNvSpPr txBox="1">
            <a:spLocks/>
          </p:cNvSpPr>
          <p:nvPr/>
        </p:nvSpPr>
        <p:spPr>
          <a:xfrm>
            <a:off x="5238120" y="13232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223835"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Eye exams </a:t>
            </a:r>
          </a:p>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Prescription glasses/contacts   </a:t>
            </a:r>
          </a:p>
          <a:p>
            <a:pPr marL="227748" marR="0" lvl="0" indent="-21335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LASIK surgery </a:t>
            </a:r>
          </a:p>
        </p:txBody>
      </p:sp>
      <p:sp>
        <p:nvSpPr>
          <p:cNvPr id="19" name="Title 2">
            <a:extLst>
              <a:ext uri="{FF2B5EF4-FFF2-40B4-BE49-F238E27FC236}">
                <a16:creationId xmlns:a16="http://schemas.microsoft.com/office/drawing/2014/main" id="{2CE39A90-E7F3-27F1-1C33-A52874A9484E}"/>
              </a:ext>
            </a:extLst>
          </p:cNvPr>
          <p:cNvSpPr txBox="1">
            <a:spLocks/>
          </p:cNvSpPr>
          <p:nvPr/>
        </p:nvSpPr>
        <p:spPr>
          <a:xfrm>
            <a:off x="8860841" y="1323203"/>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F93"/>
                </a:solidFill>
                <a:effectLst/>
                <a:uLnTx/>
                <a:uFillTx/>
                <a:latin typeface="Arial"/>
                <a:ea typeface="+mj-ea"/>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8846556" y="1859901"/>
            <a:ext cx="2263461" cy="1216557"/>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Teeth cleaning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Dental reconstruction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Orthodontia </a:t>
            </a:r>
          </a:p>
        </p:txBody>
      </p:sp>
      <p:sp>
        <p:nvSpPr>
          <p:cNvPr id="23" name="Title 2">
            <a:extLst>
              <a:ext uri="{FF2B5EF4-FFF2-40B4-BE49-F238E27FC236}">
                <a16:creationId xmlns:a16="http://schemas.microsoft.com/office/drawing/2014/main" id="{CC6A2986-A98E-948F-6719-83966F1F0869}"/>
              </a:ext>
            </a:extLst>
          </p:cNvPr>
          <p:cNvSpPr txBox="1">
            <a:spLocks/>
          </p:cNvSpPr>
          <p:nvPr/>
        </p:nvSpPr>
        <p:spPr>
          <a:xfrm>
            <a:off x="1600159" y="3586542"/>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585874" y="4123240"/>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marR="0" lvl="0" indent="-21272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Over-the-counter pain relievers   </a:t>
            </a:r>
          </a:p>
          <a:p>
            <a:pPr marL="227330" marR="0" lvl="0" indent="-212725"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Period care products </a:t>
            </a:r>
          </a:p>
          <a:p>
            <a:pPr marL="227330" marR="0" lvl="0" indent="-212725" algn="l" defTabSz="609570" rtl="0" eaLnBrk="1" fontAlgn="auto" latinLnBrk="0" hangingPunct="1">
              <a:lnSpc>
                <a:spcPct val="10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a:ea typeface="+mn-ea"/>
                <a:cs typeface="Arial" panose="020B0604020202020204" pitchFamily="34" charset="0"/>
              </a:rPr>
              <a:t>Crutches</a:t>
            </a:r>
          </a:p>
        </p:txBody>
      </p:sp>
      <p:sp>
        <p:nvSpPr>
          <p:cNvPr id="27" name="Title 2">
            <a:extLst>
              <a:ext uri="{FF2B5EF4-FFF2-40B4-BE49-F238E27FC236}">
                <a16:creationId xmlns:a16="http://schemas.microsoft.com/office/drawing/2014/main" id="{23C6C471-19FA-50A9-6E4D-9A8515CFA040}"/>
              </a:ext>
            </a:extLst>
          </p:cNvPr>
          <p:cNvSpPr txBox="1">
            <a:spLocks/>
          </p:cNvSpPr>
          <p:nvPr/>
        </p:nvSpPr>
        <p:spPr>
          <a:xfrm>
            <a:off x="5238119" y="3556006"/>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Alternative care</a:t>
            </a:r>
          </a:p>
        </p:txBody>
      </p:sp>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5223834" y="4092704"/>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Chiropractic care</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Acupuncture</a:t>
            </a:r>
          </a:p>
          <a:p>
            <a:pPr marL="227965" marR="0" lvl="0" indent="-213360" algn="l" defTabSz="609570" rtl="0" eaLnBrk="1" fontAlgn="auto" latinLnBrk="0" hangingPunct="1">
              <a:lnSpc>
                <a:spcPct val="10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Massage* </a:t>
            </a:r>
          </a:p>
        </p:txBody>
      </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marR="0" lvl="0" indent="0" algn="l" defTabSz="609570" rtl="0" eaLnBrk="1" fontAlgn="auto" latinLnBrk="0" hangingPunct="1">
              <a:lnSpc>
                <a:spcPct val="130000"/>
              </a:lnSpc>
              <a:spcBef>
                <a:spcPts val="0"/>
              </a:spcBef>
              <a:spcAft>
                <a:spcPts val="300"/>
              </a:spcAft>
              <a:buClrTx/>
              <a:buSzTx/>
              <a:buFont typeface="Wingdings" pitchFamily="2" charset="2"/>
              <a:buNone/>
              <a:tabLst>
                <a:tab pos="1661501" algn="l"/>
              </a:tabLst>
              <a:defRPr/>
            </a:pPr>
            <a:r>
              <a:rPr kumimoji="0" lang="en-US" sz="1050" b="0" i="0" u="none" strike="noStrike" kern="1200" cap="none" spc="0" normalizeH="0" baseline="0" noProof="0">
                <a:ln>
                  <a:noFill/>
                </a:ln>
                <a:solidFill>
                  <a:srgbClr val="2A2C2C">
                    <a:lumMod val="75000"/>
                    <a:lumOff val="25000"/>
                  </a:srgbClr>
                </a:solidFill>
                <a:effectLst/>
                <a:uLnTx/>
                <a:uFillTx/>
                <a:latin typeface="Arial"/>
                <a:ea typeface="+mn-ea"/>
                <a:cs typeface="Arial" panose="020B0604020202020204" pitchFamily="34" charset="0"/>
              </a:rPr>
              <a:t>*May require letter of medical necessity </a:t>
            </a:r>
          </a:p>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endParaRPr kumimoji="0" lang="en-US" sz="800" b="0" i="0" u="none" strike="noStrike" kern="1200" cap="none" spc="0" normalizeH="0" baseline="0" noProof="0">
              <a:ln>
                <a:noFill/>
              </a:ln>
              <a:solidFill>
                <a:srgbClr val="2A2C2C"/>
              </a:solidFill>
              <a:effectLst/>
              <a:uLnTx/>
              <a:uFillTx/>
              <a:latin typeface="Arial"/>
              <a:ea typeface="+mn-ea"/>
              <a:cs typeface="+mn-cs"/>
            </a:endParaRPr>
          </a:p>
        </p:txBody>
      </p:sp>
      <p:sp>
        <p:nvSpPr>
          <p:cNvPr id="4" name="Title 2">
            <a:extLst>
              <a:ext uri="{FF2B5EF4-FFF2-40B4-BE49-F238E27FC236}">
                <a16:creationId xmlns:a16="http://schemas.microsoft.com/office/drawing/2014/main" id="{06524D75-99E2-C2F6-A892-7D7EF974F5E8}"/>
              </a:ext>
            </a:extLst>
          </p:cNvPr>
          <p:cNvSpPr txBox="1">
            <a:spLocks/>
          </p:cNvSpPr>
          <p:nvPr/>
        </p:nvSpPr>
        <p:spPr>
          <a:xfrm>
            <a:off x="8846556" y="3566338"/>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j-ea"/>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8846556" y="4115951"/>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Therapy sessions* </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Prescriptions</a:t>
            </a:r>
          </a:p>
          <a:p>
            <a:pPr marL="227965" marR="0" lvl="0" indent="-213360"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Treatment for substance </a:t>
            </a:r>
            <a:b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br>
            <a:r>
              <a:rPr kumimoji="0" lang="en-US" sz="1500" b="0" i="0" u="none" strike="noStrike" kern="1200" cap="none" spc="0" normalizeH="0" baseline="0" noProof="0">
                <a:ln>
                  <a:noFill/>
                </a:ln>
                <a:solidFill>
                  <a:srgbClr val="2A2C2C"/>
                </a:solidFill>
                <a:effectLst/>
                <a:uLnTx/>
                <a:uFillTx/>
                <a:latin typeface="Arial"/>
                <a:ea typeface="+mn-ea"/>
                <a:cs typeface="Arial" panose="020B0604020202020204" pitchFamily="34" charset="0"/>
              </a:rPr>
              <a:t>abuse disorder</a:t>
            </a:r>
          </a:p>
        </p:txBody>
      </p:sp>
      <p:sp>
        <p:nvSpPr>
          <p:cNvPr id="20" name="Rectangle 19">
            <a:extLst>
              <a:ext uri="{FF2B5EF4-FFF2-40B4-BE49-F238E27FC236}">
                <a16:creationId xmlns:a16="http://schemas.microsoft.com/office/drawing/2014/main" id="{0C10CC98-C846-1E41-8E93-8578D65381C9}"/>
              </a:ext>
              <a:ext uri="{C183D7F6-B498-43B3-948B-1728B52AA6E4}">
                <adec:decorative xmlns:adec="http://schemas.microsoft.com/office/drawing/2017/decorative" val="1"/>
              </a:ext>
            </a:extLst>
          </p:cNvPr>
          <p:cNvSpPr/>
          <p:nvPr/>
        </p:nvSpPr>
        <p:spPr>
          <a:xfrm>
            <a:off x="-1917" y="5971874"/>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a:ea typeface="+mn-ea"/>
                <a:cs typeface="+mn-cs"/>
              </a:rPr>
              <a:t> </a:t>
            </a:r>
            <a:endParaRPr kumimoji="0" lang="en-US" sz="1800" b="0" i="0" u="none" strike="noStrike" kern="1200" cap="none" spc="0" normalizeH="0" baseline="0" noProof="0">
              <a:ln>
                <a:noFill/>
              </a:ln>
              <a:solidFill>
                <a:srgbClr val="00AAC6"/>
              </a:solidFill>
              <a:effectLst/>
              <a:uLnTx/>
              <a:uFillTx/>
              <a:latin typeface="Arial"/>
              <a:ea typeface="+mn-ea"/>
              <a:cs typeface="+mn-cs"/>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marL="0" marR="0" lvl="0" indent="0" algn="l" defTabSz="609570" rtl="0" eaLnBrk="1" fontAlgn="auto" latinLnBrk="0" hangingPunct="1">
              <a:lnSpc>
                <a:spcPts val="5147"/>
              </a:lnSpc>
              <a:spcBef>
                <a:spcPts val="0"/>
              </a:spcBef>
              <a:spcAft>
                <a:spcPts val="2400"/>
              </a:spcAft>
              <a:buClrTx/>
              <a:buSzTx/>
              <a:buFontTx/>
              <a:buNone/>
              <a:tabLst/>
              <a:defRPr/>
            </a:pPr>
            <a:r>
              <a:rPr kumimoji="0" lang="en-US" sz="2400" b="0" i="0" u="none" strike="noStrike" kern="1200" cap="none" spc="0" normalizeH="0" baseline="0" noProof="0">
                <a:ln>
                  <a:noFill/>
                </a:ln>
                <a:solidFill>
                  <a:srgbClr val="007F93"/>
                </a:solidFill>
                <a:effectLst/>
                <a:uLnTx/>
                <a:uFillTx/>
                <a:latin typeface="Arial"/>
                <a:ea typeface="+mn-ea"/>
                <a:cs typeface="Arial"/>
              </a:rPr>
              <a:t>HealthEquity.com/</a:t>
            </a:r>
            <a:r>
              <a:rPr kumimoji="0" lang="en-US" sz="2400" b="0" i="0" u="none" strike="noStrike" kern="1200" cap="none" spc="0" normalizeH="0" baseline="0" noProof="0" err="1">
                <a:ln>
                  <a:noFill/>
                </a:ln>
                <a:solidFill>
                  <a:srgbClr val="007F93"/>
                </a:solidFill>
                <a:effectLst/>
                <a:uLnTx/>
                <a:uFillTx/>
                <a:latin typeface="Arial"/>
                <a:ea typeface="+mn-ea"/>
                <a:cs typeface="Arial"/>
              </a:rPr>
              <a:t>fsa-qme</a:t>
            </a:r>
            <a:endParaRPr kumimoji="0" lang="en-US" sz="2400" b="0" i="0" u="none" strike="noStrike" kern="1200" cap="none" spc="0" normalizeH="0" baseline="0" noProof="0">
              <a:ln>
                <a:noFill/>
              </a:ln>
              <a:solidFill>
                <a:srgbClr val="007F93"/>
              </a:solidFill>
              <a:effectLst/>
              <a:uLnTx/>
              <a:uFillTx/>
              <a:latin typeface="Arial"/>
              <a:ea typeface="+mn-ea"/>
              <a:cs typeface="Arial"/>
            </a:endParaRPr>
          </a:p>
        </p:txBody>
      </p:sp>
      <p:pic>
        <p:nvPicPr>
          <p:cNvPr id="30" name="Graphic 29">
            <a:extLst>
              <a:ext uri="{FF2B5EF4-FFF2-40B4-BE49-F238E27FC236}">
                <a16:creationId xmlns:a16="http://schemas.microsoft.com/office/drawing/2014/main" id="{CA72DE6F-A5F8-61C9-3398-EAAC65B735C4}"/>
              </a:ext>
              <a:ext uri="{C183D7F6-B498-43B3-948B-1728B52AA6E4}">
                <adec:decorative xmlns:adec="http://schemas.microsoft.com/office/drawing/2017/decorative" val="1"/>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7000" y="1484853"/>
            <a:ext cx="609600" cy="431800"/>
          </a:xfrm>
          <a:prstGeom prst="rect">
            <a:avLst/>
          </a:prstGeom>
        </p:spPr>
      </p:pic>
      <p:pic>
        <p:nvPicPr>
          <p:cNvPr id="28" name="Content Placeholder 14">
            <a:extLst>
              <a:ext uri="{FF2B5EF4-FFF2-40B4-BE49-F238E27FC236}">
                <a16:creationId xmlns:a16="http://schemas.microsoft.com/office/drawing/2014/main" id="{DEBCF0BD-06F0-3CC8-F47C-7BEB017DFFF2}"/>
              </a:ext>
              <a:ext uri="{C183D7F6-B498-43B3-948B-1728B52AA6E4}">
                <adec:decorative xmlns:adec="http://schemas.microsoft.com/office/drawing/2017/decorative" val="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4300817" y="3570476"/>
            <a:ext cx="713385" cy="731221"/>
          </a:xfrm>
          <a:prstGeom prst="rect">
            <a:avLst/>
          </a:prstGeom>
        </p:spPr>
      </p:pic>
      <p:pic>
        <p:nvPicPr>
          <p:cNvPr id="32" name="Graphic 31">
            <a:extLst>
              <a:ext uri="{FF2B5EF4-FFF2-40B4-BE49-F238E27FC236}">
                <a16:creationId xmlns:a16="http://schemas.microsoft.com/office/drawing/2014/main" id="{01574200-8EE6-4C4E-9D84-DCDAA2A9B88E}"/>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48820" y="3633056"/>
            <a:ext cx="439402" cy="659106"/>
          </a:xfrm>
          <a:prstGeom prst="rect">
            <a:avLst/>
          </a:prstGeom>
        </p:spPr>
      </p:pic>
      <p:pic>
        <p:nvPicPr>
          <p:cNvPr id="16" name="Picture 19">
            <a:extLst>
              <a:ext uri="{FF2B5EF4-FFF2-40B4-BE49-F238E27FC236}">
                <a16:creationId xmlns:a16="http://schemas.microsoft.com/office/drawing/2014/main" id="{68E7F825-5099-058A-75C3-5718B29077C4}"/>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657137"/>
            <a:ext cx="433604" cy="546678"/>
          </a:xfrm>
          <a:prstGeom prst="rect">
            <a:avLst/>
          </a:prstGeom>
        </p:spPr>
      </p:pic>
      <p:pic>
        <p:nvPicPr>
          <p:cNvPr id="12" name="Picture 23">
            <a:extLst>
              <a:ext uri="{FF2B5EF4-FFF2-40B4-BE49-F238E27FC236}">
                <a16:creationId xmlns:a16="http://schemas.microsoft.com/office/drawing/2014/main" id="{5D1DF89D-EEE0-3963-7819-10318945053F}"/>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8529599" y="6488089"/>
            <a:ext cx="3661841" cy="723340"/>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marR="0" lvl="0" indent="0" algn="l" defTabSz="609570" rtl="0" eaLnBrk="1" fontAlgn="auto" latinLnBrk="0" hangingPunct="1">
              <a:lnSpc>
                <a:spcPct val="130000"/>
              </a:lnSpc>
              <a:spcBef>
                <a:spcPts val="0"/>
              </a:spcBef>
              <a:spcAft>
                <a:spcPts val="300"/>
              </a:spcAft>
              <a:buClrTx/>
              <a:buSzTx/>
              <a:buFont typeface="Wingdings" pitchFamily="2" charset="2"/>
              <a:buNone/>
              <a:tabLst>
                <a:tab pos="1661501" algn="l"/>
              </a:tabLst>
              <a:defRPr/>
            </a:pPr>
            <a:r>
              <a:rPr kumimoji="0" lang="en-US" sz="900" b="0" i="0" u="none" strike="noStrike" kern="1200" cap="none" spc="0" normalizeH="0" baseline="0" noProof="0">
                <a:ln>
                  <a:noFill/>
                </a:ln>
                <a:solidFill>
                  <a:srgbClr val="595959"/>
                </a:solidFill>
                <a:effectLst/>
                <a:uLnTx/>
                <a:uFillTx/>
                <a:latin typeface="NeueHaasGroteskText Pro"/>
                <a:ea typeface="+mn-ea"/>
                <a:cs typeface="Arial"/>
              </a:rPr>
              <a:t>HealthEquity and The FSA Store are separate, unaffiliated companies and are not responsible for each other's policies or services</a:t>
            </a:r>
            <a:br>
              <a:rPr kumimoji="0" lang="en-US" sz="900" b="0" i="0" u="none" strike="noStrike" kern="1200" cap="none" spc="0" normalizeH="0" baseline="0" noProof="0">
                <a:ln>
                  <a:noFill/>
                </a:ln>
                <a:solidFill>
                  <a:srgbClr val="2A2C2C"/>
                </a:solidFill>
                <a:effectLst/>
                <a:uLnTx/>
                <a:uFillTx/>
                <a:latin typeface="NeueHaasGroteskText Pro"/>
                <a:ea typeface="+mn-ea"/>
                <a:cs typeface="Arial" panose="020B0604020202020204" pitchFamily="34" charset="0"/>
              </a:rPr>
            </a:br>
            <a:endParaRPr kumimoji="0" lang="en-US" sz="900" b="0" i="0" u="none" strike="noStrike" kern="1200" cap="none" spc="0" normalizeH="0" baseline="0" noProof="0">
              <a:ln>
                <a:noFill/>
              </a:ln>
              <a:solidFill>
                <a:srgbClr val="595959"/>
              </a:solidFill>
              <a:effectLst/>
              <a:uLnTx/>
              <a:uFillTx/>
              <a:latin typeface="NeueHaasGroteskText Pro"/>
              <a:ea typeface="+mn-ea"/>
              <a:cs typeface="Arial" panose="020B0604020202020204" pitchFamily="34" charset="0"/>
            </a:endParaRPr>
          </a:p>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endParaRPr kumimoji="0" lang="en-US" sz="800" b="0" i="0" u="none" strike="noStrike" kern="1200" cap="none" spc="0" normalizeH="0" baseline="0" noProof="0">
              <a:ln>
                <a:noFill/>
              </a:ln>
              <a:solidFill>
                <a:srgbClr val="2A2C2C"/>
              </a:solidFill>
              <a:effectLst/>
              <a:uLnTx/>
              <a:uFillTx/>
              <a:latin typeface="Arial"/>
              <a:ea typeface="+mn-ea"/>
              <a:cs typeface="+mn-cs"/>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extLst>
              <p:ext uri="{D42A27DB-BD31-4B8C-83A1-F6EECF244321}">
                <p14:modId xmlns:p14="http://schemas.microsoft.com/office/powerpoint/2010/main" val="2666807897"/>
              </p:ext>
            </p:extLst>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a:latin typeface="Arial" panose="020B0604020202020204" pitchFamily="34" charset="0"/>
                          <a:cs typeface="Arial" panose="020B0604020202020204" pitchFamily="34" charset="0"/>
                        </a:rPr>
                        <a:t>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panose="020B0604020202020204" pitchFamily="34" charset="0"/>
                          <a:cs typeface="Arial" panose="020B0604020202020204" pitchFamily="34" charset="0"/>
                        </a:rPr>
                        <a:t>$3,200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panose="020B0604020202020204" pitchFamily="34" charset="0"/>
                          <a:cs typeface="Arial" panose="020B0604020202020204" pitchFamily="34" charset="0"/>
                        </a:rPr>
                        <a:t>$640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dirty="0">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25734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558A-E271-A535-AA7D-2C1254B2F866}"/>
              </a:ext>
            </a:extLst>
          </p:cNvPr>
          <p:cNvSpPr>
            <a:spLocks noGrp="1"/>
          </p:cNvSpPr>
          <p:nvPr>
            <p:ph type="title"/>
          </p:nvPr>
        </p:nvSpPr>
        <p:spPr>
          <a:xfrm>
            <a:off x="853442" y="365762"/>
            <a:ext cx="10836993" cy="678733"/>
          </a:xfrm>
        </p:spPr>
        <p:txBody>
          <a:bodyPr/>
          <a:lstStyle/>
          <a:p>
            <a:r>
              <a:rPr lang="en-US" dirty="0">
                <a:latin typeface="Arial" panose="020B0604020202020204" pitchFamily="34" charset="0"/>
                <a:cs typeface="Arial" panose="020B0604020202020204" pitchFamily="34" charset="0"/>
              </a:rPr>
              <a:t>FSA Carryover</a:t>
            </a:r>
          </a:p>
        </p:txBody>
      </p:sp>
      <p:grpSp>
        <p:nvGrpSpPr>
          <p:cNvPr id="5" name="Group 4" descr="A graph showing Year 1's funds available throughout Year 1, with up to $550 able to carryover into Year 2.">
            <a:extLst>
              <a:ext uri="{FF2B5EF4-FFF2-40B4-BE49-F238E27FC236}">
                <a16:creationId xmlns:a16="http://schemas.microsoft.com/office/drawing/2014/main" id="{29A78442-E5A7-1320-E88F-A9F0B69F94FE}"/>
              </a:ext>
            </a:extLst>
          </p:cNvPr>
          <p:cNvGrpSpPr/>
          <p:nvPr/>
        </p:nvGrpSpPr>
        <p:grpSpPr>
          <a:xfrm>
            <a:off x="1680517" y="2232238"/>
            <a:ext cx="8409603" cy="3530796"/>
            <a:chOff x="1260388" y="1674178"/>
            <a:chExt cx="6307202" cy="2648097"/>
          </a:xfrm>
        </p:grpSpPr>
        <p:sp>
          <p:nvSpPr>
            <p:cNvPr id="6" name="Pentagon 5">
              <a:extLst>
                <a:ext uri="{FF2B5EF4-FFF2-40B4-BE49-F238E27FC236}">
                  <a16:creationId xmlns:a16="http://schemas.microsoft.com/office/drawing/2014/main" id="{9E09728A-5CE1-1F3A-5C2E-987366DBDBC2}"/>
                </a:ext>
                <a:ext uri="{C183D7F6-B498-43B3-948B-1728B52AA6E4}">
                  <adec:decorative xmlns:adec="http://schemas.microsoft.com/office/drawing/2017/decorative"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2F2F2"/>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7E8FD286-E584-CD0F-9502-676066D6FD0E}"/>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j-ea"/>
                  <a:cs typeface="Arial" panose="020B0604020202020204" pitchFamily="34" charset="0"/>
                </a:rPr>
                <a:t>Year 1</a:t>
              </a:r>
            </a:p>
          </p:txBody>
        </p:sp>
        <p:sp>
          <p:nvSpPr>
            <p:cNvPr id="8" name="Rectangle 7">
              <a:extLst>
                <a:ext uri="{FF2B5EF4-FFF2-40B4-BE49-F238E27FC236}">
                  <a16:creationId xmlns:a16="http://schemas.microsoft.com/office/drawing/2014/main" id="{BBAD080B-8B33-475D-0FE1-902B708F6E53}"/>
                </a:ext>
                <a:ext uri="{C183D7F6-B498-43B3-948B-1728B52AA6E4}">
                  <adec:decorative xmlns:adec="http://schemas.microsoft.com/office/drawing/2017/decorative"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5773B94-66C2-79CB-DBE2-9476D9EAB406}"/>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C3E0C296-70FA-6A16-AEF7-731DE4C66E75}"/>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35AD2883-58EF-C0F2-3FE5-7E74716DA3EC}"/>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CB31BC5D-07D7-90E1-523D-8E96BD5B2D19}"/>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26ED8DB-1715-2C4F-7B67-07C2E90AE3A4}"/>
                </a:ext>
              </a:extLst>
            </p:cNvPr>
            <p:cNvGrpSpPr/>
            <p:nvPr/>
          </p:nvGrpSpPr>
          <p:grpSpPr>
            <a:xfrm>
              <a:off x="4285838" y="1674178"/>
              <a:ext cx="3281752" cy="2445663"/>
              <a:chOff x="4285838" y="1893634"/>
              <a:chExt cx="3281752" cy="2445663"/>
            </a:xfrm>
          </p:grpSpPr>
          <p:sp>
            <p:nvSpPr>
              <p:cNvPr id="16" name="Pentagon 15">
                <a:extLst>
                  <a:ext uri="{FF2B5EF4-FFF2-40B4-BE49-F238E27FC236}">
                    <a16:creationId xmlns:a16="http://schemas.microsoft.com/office/drawing/2014/main" id="{FE77EE5F-0371-9F74-485F-24955419417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2F2F2"/>
                  </a:solidFill>
                  <a:effectLst/>
                  <a:uLnTx/>
                  <a:uFillTx/>
                  <a:latin typeface="Arial" panose="020B0604020202020204" pitchFamily="34" charset="0"/>
                  <a:ea typeface="+mn-ea"/>
                  <a:cs typeface="Arial" panose="020B0604020202020204" pitchFamily="34" charset="0"/>
                </a:endParaRPr>
              </a:p>
            </p:txBody>
          </p:sp>
          <p:sp>
            <p:nvSpPr>
              <p:cNvPr id="17" name="Title 2">
                <a:extLst>
                  <a:ext uri="{FF2B5EF4-FFF2-40B4-BE49-F238E27FC236}">
                    <a16:creationId xmlns:a16="http://schemas.microsoft.com/office/drawing/2014/main" id="{3F448D1B-D399-D70A-B38A-ABD79B77E1B7}"/>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j-ea"/>
                    <a:cs typeface="Arial" panose="020B0604020202020204" pitchFamily="34" charset="0"/>
                  </a:rPr>
                  <a:t>Year 2</a:t>
                </a:r>
              </a:p>
            </p:txBody>
          </p:sp>
          <p:sp>
            <p:nvSpPr>
              <p:cNvPr id="18" name="Rectangle 17">
                <a:extLst>
                  <a:ext uri="{FF2B5EF4-FFF2-40B4-BE49-F238E27FC236}">
                    <a16:creationId xmlns:a16="http://schemas.microsoft.com/office/drawing/2014/main" id="{EB103724-B70C-62A1-2DB7-34DB5CCD5688}"/>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D6E092C6-917D-F14A-CB68-5CC14419CA60}"/>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6987EC2D-C8B8-74B2-5D98-05A808FF7CF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5550F7F-C850-70CB-B9EC-6A38AA14FBBE}"/>
                  </a:ext>
                </a:extLst>
              </p:cNvPr>
              <p:cNvCxnSpPr>
                <a:cxnSpLocks/>
                <a:stCxn id="22" idx="1"/>
              </p:cNvCxnSpPr>
              <p:nvPr/>
            </p:nvCxnSpPr>
            <p:spPr>
              <a:xfrm flipH="1">
                <a:off x="4330181" y="2550996"/>
                <a:ext cx="889394" cy="315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Title 2">
                <a:extLst>
                  <a:ext uri="{FF2B5EF4-FFF2-40B4-BE49-F238E27FC236}">
                    <a16:creationId xmlns:a16="http://schemas.microsoft.com/office/drawing/2014/main" id="{A20BCF84-9D1A-DA59-17A1-11B1F8101B0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Up to $640</a:t>
                </a:r>
              </a:p>
            </p:txBody>
          </p:sp>
        </p:grpSp>
        <p:sp>
          <p:nvSpPr>
            <p:cNvPr id="14" name="TextBox 13">
              <a:extLst>
                <a:ext uri="{FF2B5EF4-FFF2-40B4-BE49-F238E27FC236}">
                  <a16:creationId xmlns:a16="http://schemas.microsoft.com/office/drawing/2014/main" id="{AF0901BA-0CD2-B24E-D9CE-E8F53830B46A}"/>
                </a:ext>
              </a:extLst>
            </p:cNvPr>
            <p:cNvSpPr txBox="1"/>
            <p:nvPr/>
          </p:nvSpPr>
          <p:spPr>
            <a:xfrm>
              <a:off x="7368988" y="3976026"/>
              <a:ext cx="138548" cy="346249"/>
            </a:xfrm>
            <a:prstGeom prst="rect">
              <a:avLst/>
            </a:prstGeom>
            <a:noFill/>
          </p:spPr>
          <p:txBody>
            <a:bodyPr wrap="non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srgbClr val="7F7F7F"/>
                </a:solidFill>
                <a:effectLst/>
                <a:uLnTx/>
                <a:uFillTx/>
                <a:latin typeface="Arial" panose="020B06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B4C1E232-88E7-9CBD-9422-3AD7263A9725}"/>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8896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 uri="{C183D7F6-B498-43B3-948B-1728B52AA6E4}">
                <adec:decorative xmlns:adec="http://schemas.microsoft.com/office/drawing/2017/decorative" val="1"/>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 uri="{C183D7F6-B498-43B3-948B-1728B52AA6E4}">
                <adec:decorative xmlns:adec="http://schemas.microsoft.com/office/drawing/2017/decorative" val="1"/>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dirty="0">
                <a:latin typeface="Arial" panose="020B0604020202020204" pitchFamily="34" charset="0"/>
                <a:cs typeface="Arial" panose="020B0604020202020204" pitchFamily="34" charset="0"/>
              </a:rPr>
              <a:t>Smart</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spending starts</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 uri="{C183D7F6-B498-43B3-948B-1728B52AA6E4}">
                <adec:decorative xmlns:adec="http://schemas.microsoft.com/office/drawing/2017/decorative" val="1"/>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 uri="{C183D7F6-B498-43B3-948B-1728B52AA6E4}">
                <adec:decorative xmlns:adec="http://schemas.microsoft.com/office/drawing/2017/decorative" val="1"/>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8.xml><?xml version="1.0" encoding="utf-8"?>
<a:theme xmlns:a="http://schemas.openxmlformats.org/drawingml/2006/main" name="3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9.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7" ma:contentTypeDescription="Create a new document." ma:contentTypeScope="" ma:versionID="7424bfe6fa2a45498deb8a9ce8497fc3">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3855bcf5ecc335a869f60dfe205d8f10"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A93470-E542-4365-A3AE-7F02D2F954D6}">
  <ds:schemaRefs>
    <ds:schemaRef ds:uri="http://schemas.microsoft.com/sharepoint/v3/contenttype/forms"/>
  </ds:schemaRefs>
</ds:datastoreItem>
</file>

<file path=customXml/itemProps2.xml><?xml version="1.0" encoding="utf-8"?>
<ds:datastoreItem xmlns:ds="http://schemas.openxmlformats.org/officeDocument/2006/customXml" ds:itemID="{AB4E6DB8-0780-4787-BC61-FE1DC8E5F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EAB98-DAAA-4CDD-8F23-EB5A1E06C588}">
  <ds:schemaRefs>
    <ds:schemaRef ds:uri="http://schemas.microsoft.com/office/2006/metadata/properties"/>
    <ds:schemaRef ds:uri="http://schemas.microsoft.com/office/infopath/2007/PartnerControls"/>
    <ds:schemaRef ds:uri="eee692be-9dfa-450e-84ce-8c4db8d683c5"/>
    <ds:schemaRef ds:uri="ce94e72a-f1bf-4a8c-b95b-2de3b9ea1f72"/>
  </ds:schemaRefs>
</ds:datastoreItem>
</file>

<file path=docProps/app.xml><?xml version="1.0" encoding="utf-8"?>
<Properties xmlns="http://schemas.openxmlformats.org/officeDocument/2006/extended-properties" xmlns:vt="http://schemas.openxmlformats.org/officeDocument/2006/docPropsVTypes">
  <TotalTime>7854</TotalTime>
  <Words>5394</Words>
  <Application>Microsoft Office PowerPoint</Application>
  <PresentationFormat>Widescreen</PresentationFormat>
  <Paragraphs>605</Paragraphs>
  <Slides>42</Slides>
  <Notes>42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42</vt:i4>
      </vt:variant>
    </vt:vector>
  </HeadingPairs>
  <TitlesOfParts>
    <vt:vector size="66" baseType="lpstr">
      <vt:lpstr>Arial</vt:lpstr>
      <vt:lpstr>Calibri</vt:lpstr>
      <vt:lpstr>museo-sans</vt:lpstr>
      <vt:lpstr>Neue Haas Grotesk Text Pro</vt:lpstr>
      <vt:lpstr>Neue Haas Grotesk Text Pro Bold</vt:lpstr>
      <vt:lpstr>Neue Haas Grotesk Text Pro Regular</vt:lpstr>
      <vt:lpstr>neue-haas-grotesk-text</vt:lpstr>
      <vt:lpstr>NeueHaasGroteskText Pro</vt:lpstr>
      <vt:lpstr>Oswald</vt:lpstr>
      <vt:lpstr>Oswald SemiBold</vt:lpstr>
      <vt:lpstr>proxima-nova</vt:lpstr>
      <vt:lpstr>Segoe UI</vt:lpstr>
      <vt:lpstr>Times</vt:lpstr>
      <vt:lpstr>Wingdings</vt:lpstr>
      <vt:lpstr>WordVisi_MSFontService</vt:lpstr>
      <vt:lpstr>TITLE</vt:lpstr>
      <vt:lpstr>CONTENT</vt:lpstr>
      <vt:lpstr>1_CONTENT</vt:lpstr>
      <vt:lpstr>SECTION BREAKS</vt:lpstr>
      <vt:lpstr>BASIC LAYOUTS</vt:lpstr>
      <vt:lpstr>1_BASIC LAYOUTS</vt:lpstr>
      <vt:lpstr>2_CONTENT</vt:lpstr>
      <vt:lpstr>3_HealthEquity</vt:lpstr>
      <vt:lpstr>CONTENT</vt:lpstr>
      <vt:lpstr>Which account is right for me?</vt:lpstr>
      <vt:lpstr>Pay less for healthcare and maximize tax savings </vt:lpstr>
      <vt:lpstr>Tax-free contributions for FSA and HSA</vt:lpstr>
      <vt:lpstr>Healthcare Flexible Spending Account</vt:lpstr>
      <vt:lpstr>Get more flexibility with you FSA</vt:lpstr>
      <vt:lpstr>Tax-free spending on eligible expenses</vt:lpstr>
      <vt:lpstr>The more you contribute the more you save</vt:lpstr>
      <vt:lpstr>FSA Carryover</vt:lpstr>
      <vt:lpstr>Smart spending starts with thoughtful planning</vt:lpstr>
      <vt:lpstr>Providing documentation to verify eligibility</vt:lpstr>
      <vt:lpstr>Log into your online account  to upload documentation</vt:lpstr>
      <vt:lpstr>Download the EZ Receipts mobile app </vt:lpstr>
      <vt:lpstr>Follow the steps on  the app to upload documentation and verify a transaction</vt:lpstr>
      <vt:lpstr>Why do I have to substantiate some transactions, but not all of them? </vt:lpstr>
      <vt:lpstr>What’s needed  for reimbursement</vt:lpstr>
      <vt:lpstr>Log into your online account</vt:lpstr>
      <vt:lpstr>Health Savings Account</vt:lpstr>
      <vt:lpstr>Get the 'triple-tax advantage' only with HSA</vt:lpstr>
      <vt:lpstr>Your HSA funds roll over year after year</vt:lpstr>
      <vt:lpstr>Tax-free spending on qualified medical expenses </vt:lpstr>
      <vt:lpstr>The more you contribute the more you save</vt:lpstr>
      <vt:lpstr>If you are on  an individual HSA</vt:lpstr>
      <vt:lpstr>If you are on  a family HSA</vt:lpstr>
      <vt:lpstr>If you love a 403(b), meet your new best friend</vt:lpstr>
      <vt:lpstr>Investing keeps your future in focus</vt:lpstr>
      <vt:lpstr>How do I get an HSA?</vt:lpstr>
      <vt:lpstr>HSA vs FSA​</vt:lpstr>
      <vt:lpstr>Eligible expenses​</vt:lpstr>
      <vt:lpstr>Dependent Care Flexible Spending Account</vt:lpstr>
      <vt:lpstr>Save on eligible dependent care expenses</vt:lpstr>
      <vt:lpstr>Tax-free contributions </vt:lpstr>
      <vt:lpstr>A DCFSA is compatible with:</vt:lpstr>
      <vt:lpstr>Determine eligible dependents</vt:lpstr>
      <vt:lpstr>Save on DCFSA eligible expenses</vt:lpstr>
      <vt:lpstr>The more you contribute the more you save</vt:lpstr>
      <vt:lpstr>Qualifying  life events </vt:lpstr>
      <vt:lpstr>What’s needed  for reimbursement</vt:lpstr>
      <vt:lpstr>HealthEquity makes saving easy</vt:lpstr>
      <vt:lpstr>How to login</vt:lpstr>
      <vt:lpstr>Step-by-step portal guides</vt:lpstr>
      <vt:lpstr>Get started today!</vt:lpstr>
      <vt:lpstr>Four avenues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vs HSA: Which account is right for me?</dc:title>
  <dc:creator>Amy Cowin</dc:creator>
  <cp:lastModifiedBy>Gary Gray</cp:lastModifiedBy>
  <cp:revision>53</cp:revision>
  <dcterms:created xsi:type="dcterms:W3CDTF">2023-07-13T14:07:01Z</dcterms:created>
  <dcterms:modified xsi:type="dcterms:W3CDTF">2024-09-24T16:31:51Z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2023-07-13T14:07:01Z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68dfb648-2328-4be8-9e0b-5316ead5fb1b</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y fmtid="{D5CDD505-2E9C-101B-9397-08002B2CF9AE}" pid="10" name="MediaServiceImageTags">
    <vt:lpwstr/>
  </property>
</Properties>
</file>